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8"/>
  </p:notesMasterIdLst>
  <p:sldIdLst>
    <p:sldId id="256" r:id="rId2"/>
    <p:sldId id="332" r:id="rId3"/>
    <p:sldId id="333" r:id="rId4"/>
    <p:sldId id="334" r:id="rId5"/>
    <p:sldId id="335" r:id="rId6"/>
    <p:sldId id="271" r:id="rId7"/>
    <p:sldId id="338" r:id="rId8"/>
    <p:sldId id="293" r:id="rId9"/>
    <p:sldId id="270" r:id="rId10"/>
    <p:sldId id="339" r:id="rId11"/>
    <p:sldId id="340" r:id="rId12"/>
    <p:sldId id="341" r:id="rId13"/>
    <p:sldId id="311" r:id="rId14"/>
    <p:sldId id="329" r:id="rId15"/>
    <p:sldId id="277" r:id="rId16"/>
    <p:sldId id="278" r:id="rId17"/>
    <p:sldId id="283" r:id="rId18"/>
    <p:sldId id="284" r:id="rId19"/>
    <p:sldId id="348" r:id="rId20"/>
    <p:sldId id="342" r:id="rId21"/>
    <p:sldId id="345" r:id="rId22"/>
    <p:sldId id="346" r:id="rId23"/>
    <p:sldId id="347" r:id="rId24"/>
    <p:sldId id="292" r:id="rId25"/>
    <p:sldId id="291" r:id="rId26"/>
    <p:sldId id="290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CCFFFF"/>
    <a:srgbClr val="FFFFCC"/>
    <a:srgbClr val="CCCCFF"/>
    <a:srgbClr val="EAEAEA"/>
    <a:srgbClr val="66FFFF"/>
    <a:srgbClr val="9999FF"/>
    <a:srgbClr val="CCECFF"/>
    <a:srgbClr val="CCFF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>
        <p:scale>
          <a:sx n="80" d="100"/>
          <a:sy n="80" d="100"/>
        </p:scale>
        <p:origin x="-1517" y="-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075400151947207E-3"/>
          <c:y val="2.9767718710266761E-2"/>
          <c:w val="0.75385352805917183"/>
          <c:h val="0.93930643990945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6600FF"/>
            </a:solidFill>
          </c:spPr>
          <c:explosion val="28"/>
          <c:dPt>
            <c:idx val="0"/>
            <c:bubble3D val="0"/>
            <c:spPr>
              <a:solidFill>
                <a:srgbClr val="FF00FF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9966FF"/>
              </a:solidFill>
            </c:spPr>
          </c:dPt>
          <c:dLbls>
            <c:dLbl>
              <c:idx val="0"/>
              <c:layout>
                <c:manualLayout>
                  <c:x val="-0.11299270619762787"/>
                  <c:y val="5.053670251916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062243364654207"/>
                  <c:y val="-0.26262301873865868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76,6</a:t>
                    </a:r>
                  </a:p>
                  <a:p>
                    <a:r>
                      <a:rPr lang="ru-RU" sz="2000" dirty="0" smtClean="0"/>
                      <a:t>% </a:t>
                    </a:r>
                  </a:p>
                  <a:p>
                    <a:r>
                      <a:rPr lang="ru-RU" sz="2000" dirty="0" smtClean="0"/>
                      <a:t> </a:t>
                    </a:r>
                    <a:endParaRPr lang="en-US" sz="2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 -100,9 млн.рублей</c:v>
                </c:pt>
                <c:pt idx="1">
                  <c:v>Неналоговые доходы- 7,4 млн.рублей</c:v>
                </c:pt>
                <c:pt idx="2">
                  <c:v>Безвозмездные поступления-355,0 млн.рублей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0.2177786094892378</c:v>
                </c:pt>
                <c:pt idx="1">
                  <c:v>1.5897200463542441E-2</c:v>
                </c:pt>
                <c:pt idx="2">
                  <c:v>0.76632419004721986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631438818806884"/>
          <c:y val="0.58376422681430462"/>
          <c:w val="0.36655957979977533"/>
          <c:h val="0.41623577318569543"/>
        </c:manualLayout>
      </c:layout>
      <c:overlay val="0"/>
      <c:spPr>
        <a:solidFill>
          <a:schemeClr val="accent2">
            <a:lumMod val="20000"/>
            <a:lumOff val="80000"/>
          </a:schemeClr>
        </a:solidFill>
      </c:spPr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C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66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FFCC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9999FF"/>
              </a:solidFill>
            </c:spPr>
          </c:dPt>
          <c:dLbls>
            <c:txPr>
              <a:bodyPr/>
              <a:lstStyle/>
              <a:p>
                <a:pPr>
                  <a:defRPr sz="14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47.5</c:v>
                </c:pt>
                <c:pt idx="1">
                  <c:v>83.2</c:v>
                </c:pt>
                <c:pt idx="2">
                  <c:v>79.2</c:v>
                </c:pt>
                <c:pt idx="3">
                  <c:v>92.2</c:v>
                </c:pt>
                <c:pt idx="4">
                  <c:v>101.5</c:v>
                </c:pt>
                <c:pt idx="5">
                  <c:v>108.3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381184"/>
        <c:axId val="32391168"/>
        <c:axId val="0"/>
      </c:bar3DChart>
      <c:catAx>
        <c:axId val="32381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2391168"/>
        <c:crosses val="autoZero"/>
        <c:auto val="1"/>
        <c:lblAlgn val="ctr"/>
        <c:lblOffset val="100"/>
        <c:noMultiLvlLbl val="0"/>
      </c:catAx>
      <c:valAx>
        <c:axId val="323911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2381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66FF66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CFF"/>
              </a:solidFill>
            </c:spPr>
          </c:dPt>
          <c:dPt>
            <c:idx val="3"/>
            <c:invertIfNegative val="0"/>
            <c:bubble3D val="0"/>
            <c:spPr>
              <a:solidFill>
                <a:srgbClr val="99FFCC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FFCC"/>
              </a:solidFill>
            </c:spPr>
          </c:dPt>
          <c:dLbls>
            <c:txPr>
              <a:bodyPr/>
              <a:lstStyle/>
              <a:p>
                <a:pPr>
                  <a:defRPr sz="14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400.2</c:v>
                </c:pt>
                <c:pt idx="1">
                  <c:v>376.4</c:v>
                </c:pt>
                <c:pt idx="2" formatCode="General">
                  <c:v>475.3</c:v>
                </c:pt>
                <c:pt idx="3" formatCode="General">
                  <c:v>366.7</c:v>
                </c:pt>
                <c:pt idx="4" formatCode="General">
                  <c:v>412.7</c:v>
                </c:pt>
                <c:pt idx="5">
                  <c:v>463.3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917760"/>
        <c:axId val="32927744"/>
        <c:axId val="0"/>
      </c:bar3DChart>
      <c:catAx>
        <c:axId val="32917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2927744"/>
        <c:crosses val="autoZero"/>
        <c:auto val="1"/>
        <c:lblAlgn val="ctr"/>
        <c:lblOffset val="100"/>
        <c:noMultiLvlLbl val="0"/>
      </c:catAx>
      <c:valAx>
        <c:axId val="3292774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2917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9FF9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99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9966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CFF"/>
              </a:solidFill>
            </c:spPr>
          </c:dPt>
          <c:dPt>
            <c:idx val="5"/>
            <c:invertIfNegative val="0"/>
            <c:bubble3D val="0"/>
            <c:spPr>
              <a:solidFill>
                <a:srgbClr val="CCFFFF"/>
              </a:solidFill>
            </c:spPr>
          </c:dPt>
          <c:dLbls>
            <c:dLbl>
              <c:idx val="4"/>
              <c:layout>
                <c:manualLayout>
                  <c:x val="3.0408498672561284E-3"/>
                  <c:y val="-2.5936660632478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352.7</c:v>
                </c:pt>
                <c:pt idx="1">
                  <c:v>293.2</c:v>
                </c:pt>
                <c:pt idx="2">
                  <c:v>396.1</c:v>
                </c:pt>
                <c:pt idx="3">
                  <c:v>274.5</c:v>
                </c:pt>
                <c:pt idx="4">
                  <c:v>311.2</c:v>
                </c:pt>
                <c:pt idx="5">
                  <c:v>355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950144"/>
        <c:axId val="32951680"/>
        <c:axId val="0"/>
      </c:bar3DChart>
      <c:catAx>
        <c:axId val="32950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2951680"/>
        <c:crosses val="autoZero"/>
        <c:auto val="1"/>
        <c:lblAlgn val="ctr"/>
        <c:lblOffset val="100"/>
        <c:noMultiLvlLbl val="0"/>
      </c:catAx>
      <c:valAx>
        <c:axId val="3295168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2950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21984065262589E-2"/>
          <c:y val="0.12487975981713575"/>
          <c:w val="0.63782955167679778"/>
          <c:h val="0.83051567750178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20"/>
          <c:dPt>
            <c:idx val="0"/>
            <c:bubble3D val="0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bubble3D val="0"/>
            <c:spPr>
              <a:solidFill>
                <a:srgbClr val="FFCCCC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bubble3D val="0"/>
            <c:spPr>
              <a:solidFill>
                <a:srgbClr val="0000FF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3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4"/>
            <c:bubble3D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5"/>
            <c:bubble3D val="0"/>
            <c:spPr>
              <a:solidFill>
                <a:srgbClr val="FFFFCC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6"/>
            <c:bubble3D val="0"/>
            <c:spPr>
              <a:solidFill>
                <a:srgbClr val="00FFFF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7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0"/>
              <c:layout>
                <c:manualLayout>
                  <c:x val="-5.9839829304680431E-2"/>
                  <c:y val="-0.2451744846199997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1387085462726363E-2"/>
                  <c:y val="1.5095721102276052E-2"/>
                </c:manualLayout>
              </c:layout>
              <c:spPr/>
              <c:txPr>
                <a:bodyPr/>
                <a:lstStyle/>
                <a:p>
                  <a:pPr>
                    <a:defRPr sz="1800" baseline="0">
                      <a:latin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912457147618519E-2"/>
                  <c:y val="7.9794443002847756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258798625549543E-4"/>
                  <c:y val="-5.7040537882681944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Культура и кинематография</c:v>
                </c:pt>
                <c:pt idx="5">
                  <c:v>Межбюджетные трансферты</c:v>
                </c:pt>
                <c:pt idx="6">
                  <c:v>Социальная политика</c:v>
                </c:pt>
                <c:pt idx="7">
                  <c:v>Национальная безопасность</c:v>
                </c:pt>
                <c:pt idx="8">
                  <c:v>Физкультура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0.45300000000000001</c:v>
                </c:pt>
                <c:pt idx="1">
                  <c:v>5.0999999999999997E-2</c:v>
                </c:pt>
                <c:pt idx="2">
                  <c:v>0.11700000000000001</c:v>
                </c:pt>
                <c:pt idx="3">
                  <c:v>0.13500000000000001</c:v>
                </c:pt>
                <c:pt idx="4">
                  <c:v>0.13</c:v>
                </c:pt>
                <c:pt idx="5">
                  <c:v>4.8000000000000001E-2</c:v>
                </c:pt>
                <c:pt idx="6">
                  <c:v>0.04</c:v>
                </c:pt>
                <c:pt idx="7">
                  <c:v>8.9999999999999993E-3</c:v>
                </c:pt>
                <c:pt idx="8">
                  <c:v>8.0000000000000002E-3</c:v>
                </c:pt>
                <c:pt idx="9">
                  <c:v>6.0000000000000001E-3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643215237989428"/>
          <c:y val="0.10492381482846559"/>
          <c:w val="0.33356784762010572"/>
          <c:h val="0.86663669614686001"/>
        </c:manualLayout>
      </c:layout>
      <c:overlay val="0"/>
      <c:txPr>
        <a:bodyPr/>
        <a:lstStyle/>
        <a:p>
          <a:pPr>
            <a:defRPr sz="1400" kern="50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/>
              <a:t>Структура межбюджетных трансфертов поселениям, </a:t>
            </a:r>
            <a:r>
              <a:rPr lang="ru-RU" dirty="0" smtClean="0"/>
              <a:t>тыс. рублей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127887036801795E-3"/>
          <c:y val="0.2352703698314707"/>
          <c:w val="0.5361141531729724"/>
          <c:h val="0.673463050680215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межбюджетных трансфертов поселениям, тыс. рублей</c:v>
                </c:pt>
              </c:strCache>
            </c:strRef>
          </c:tx>
          <c:dPt>
            <c:idx val="0"/>
            <c:bubble3D val="0"/>
            <c:spPr>
              <a:solidFill>
                <a:srgbClr val="3333F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9933FF"/>
              </a:solidFill>
            </c:spPr>
          </c:dPt>
          <c:dLbls>
            <c:dLbl>
              <c:idx val="1"/>
              <c:layout>
                <c:manualLayout>
                  <c:x val="0"/>
                  <c:y val="2.05320787748192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5.86630822137691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 на выравнивание </c:v>
                </c:pt>
                <c:pt idx="1">
                  <c:v>Субвенции на ПВУ</c:v>
                </c:pt>
                <c:pt idx="2">
                  <c:v>Иные межбюджетные трансферты  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20690.5</c:v>
                </c:pt>
                <c:pt idx="1">
                  <c:v>493.6</c:v>
                </c:pt>
                <c:pt idx="2">
                  <c:v>14507.4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911761719894489"/>
          <c:y val="0.17339056072602477"/>
          <c:w val="0.27615041046733341"/>
          <c:h val="0.61067991436113822"/>
        </c:manualLayout>
      </c:layout>
      <c:overlay val="0"/>
      <c:txPr>
        <a:bodyPr/>
        <a:lstStyle/>
        <a:p>
          <a:pPr>
            <a:defRPr sz="1400" baseline="0">
              <a:solidFill>
                <a:srgbClr val="000000"/>
              </a:solidFill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EC238D-66AB-4E21-BD66-3DCA6B52549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A5105A-3F5E-41D5-8B95-1306C4CA453B}">
      <dgm:prSet phldrT="[Текст]" custT="1"/>
      <dgm:spPr>
        <a:solidFill>
          <a:schemeClr val="accent2"/>
        </a:solidFill>
      </dgm:spPr>
      <dgm:t>
        <a:bodyPr/>
        <a:lstStyle/>
        <a:p>
          <a:endParaRPr lang="ru-RU" sz="1800" b="0" dirty="0">
            <a:solidFill>
              <a:schemeClr val="tx1"/>
            </a:solidFill>
          </a:endParaRPr>
        </a:p>
      </dgm:t>
    </dgm:pt>
    <dgm:pt modelId="{D059E26D-2C58-4B99-A71B-6E974ADE2DD6}" type="parTrans" cxnId="{A7E3C8CF-A0BD-4621-9CA2-038FDB04B900}">
      <dgm:prSet/>
      <dgm:spPr/>
      <dgm:t>
        <a:bodyPr/>
        <a:lstStyle/>
        <a:p>
          <a:endParaRPr lang="ru-RU"/>
        </a:p>
      </dgm:t>
    </dgm:pt>
    <dgm:pt modelId="{2D283212-57C5-41D6-9ACF-A83A537C76E7}" type="sibTrans" cxnId="{A7E3C8CF-A0BD-4621-9CA2-038FDB04B900}">
      <dgm:prSet/>
      <dgm:spPr/>
      <dgm:t>
        <a:bodyPr/>
        <a:lstStyle/>
        <a:p>
          <a:endParaRPr lang="ru-RU"/>
        </a:p>
      </dgm:t>
    </dgm:pt>
    <dgm:pt modelId="{0F121BAB-6027-4233-9E55-AE48D22BE1A0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Замена котла в центральной котельной </a:t>
          </a:r>
          <a:r>
            <a:rPr lang="ru-RU" sz="1600" dirty="0" err="1" smtClean="0">
              <a:solidFill>
                <a:schemeClr val="tx1"/>
              </a:solidFill>
            </a:rPr>
            <a:t>р.п.Большое</a:t>
          </a:r>
          <a:r>
            <a:rPr lang="ru-RU" sz="1600" dirty="0" smtClean="0">
              <a:solidFill>
                <a:schemeClr val="tx1"/>
              </a:solidFill>
            </a:rPr>
            <a:t> Мурашкино- 1206,7 </a:t>
          </a:r>
          <a:r>
            <a:rPr lang="ru-RU" sz="1600" dirty="0" err="1" smtClean="0">
              <a:solidFill>
                <a:schemeClr val="tx1"/>
              </a:solidFill>
            </a:rPr>
            <a:t>тыс.руб</a:t>
          </a:r>
          <a:r>
            <a:rPr lang="ru-RU" sz="1600" dirty="0" smtClean="0">
              <a:solidFill>
                <a:schemeClr val="tx1"/>
              </a:solidFill>
            </a:rPr>
            <a:t>.</a:t>
          </a:r>
          <a:endParaRPr lang="ru-RU" sz="1600" dirty="0">
            <a:solidFill>
              <a:schemeClr val="tx1"/>
            </a:solidFill>
          </a:endParaRPr>
        </a:p>
      </dgm:t>
    </dgm:pt>
    <dgm:pt modelId="{F6F14DE5-E6A5-4B78-9CB0-C146E6F3925F}" type="parTrans" cxnId="{41452C8B-6468-429C-9DE1-F478B619105F}">
      <dgm:prSet/>
      <dgm:spPr/>
      <dgm:t>
        <a:bodyPr/>
        <a:lstStyle/>
        <a:p>
          <a:endParaRPr lang="ru-RU"/>
        </a:p>
      </dgm:t>
    </dgm:pt>
    <dgm:pt modelId="{F12727CE-21DC-49D1-BA62-C967ADCAC0E1}" type="sibTrans" cxnId="{41452C8B-6468-429C-9DE1-F478B619105F}">
      <dgm:prSet/>
      <dgm:spPr/>
      <dgm:t>
        <a:bodyPr/>
        <a:lstStyle/>
        <a:p>
          <a:endParaRPr lang="ru-RU"/>
        </a:p>
      </dgm:t>
    </dgm:pt>
    <dgm:pt modelId="{78AAB57D-79B5-4A90-928C-75E092B490AA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Обеспечение жилыми помещениями граждан, утративших жилые помещения в результате пожара-903,8 </a:t>
          </a:r>
          <a:r>
            <a:rPr lang="ru-RU" sz="1600" dirty="0" err="1" smtClean="0">
              <a:solidFill>
                <a:schemeClr val="tx1"/>
              </a:solidFill>
            </a:rPr>
            <a:t>тыс.рублей</a:t>
          </a:r>
          <a:endParaRPr lang="ru-RU" sz="1600" dirty="0">
            <a:solidFill>
              <a:schemeClr val="tx1"/>
            </a:solidFill>
          </a:endParaRPr>
        </a:p>
      </dgm:t>
    </dgm:pt>
    <dgm:pt modelId="{E11CB6A3-8117-4578-B7CD-DEDCE2DC9608}" type="parTrans" cxnId="{EA54CFB8-F61C-47BA-8404-665CC2932289}">
      <dgm:prSet/>
      <dgm:spPr/>
      <dgm:t>
        <a:bodyPr/>
        <a:lstStyle/>
        <a:p>
          <a:endParaRPr lang="ru-RU"/>
        </a:p>
      </dgm:t>
    </dgm:pt>
    <dgm:pt modelId="{D0E3608C-6AD7-4140-AF71-BD5BD58E3D11}" type="sibTrans" cxnId="{EA54CFB8-F61C-47BA-8404-665CC2932289}">
      <dgm:prSet/>
      <dgm:spPr/>
      <dgm:t>
        <a:bodyPr/>
        <a:lstStyle/>
        <a:p>
          <a:endParaRPr lang="ru-RU"/>
        </a:p>
      </dgm:t>
    </dgm:pt>
    <dgm:pt modelId="{7C6F306D-9B07-47C1-B13D-11155A5F9BA2}">
      <dgm:prSet phldrT="[Текст]" custT="1"/>
      <dgm:spPr>
        <a:solidFill>
          <a:srgbClr val="FFFF00"/>
        </a:solidFill>
      </dgm:spPr>
      <dgm:t>
        <a:bodyPr/>
        <a:lstStyle/>
        <a:p>
          <a:endParaRPr lang="ru-RU" sz="1600" dirty="0">
            <a:solidFill>
              <a:schemeClr val="tx1"/>
            </a:solidFill>
          </a:endParaRPr>
        </a:p>
      </dgm:t>
    </dgm:pt>
    <dgm:pt modelId="{8245113C-47F9-487E-8F5C-BD12817890EB}" type="parTrans" cxnId="{D5EDA528-B794-477A-89ED-5AFD9F2A9405}">
      <dgm:prSet/>
      <dgm:spPr/>
      <dgm:t>
        <a:bodyPr/>
        <a:lstStyle/>
        <a:p>
          <a:endParaRPr lang="ru-RU"/>
        </a:p>
      </dgm:t>
    </dgm:pt>
    <dgm:pt modelId="{43B4FF1B-D6B9-4D4F-9D3F-3E5CAA23F429}" type="sibTrans" cxnId="{D5EDA528-B794-477A-89ED-5AFD9F2A9405}">
      <dgm:prSet/>
      <dgm:spPr/>
      <dgm:t>
        <a:bodyPr/>
        <a:lstStyle/>
        <a:p>
          <a:endParaRPr lang="ru-RU"/>
        </a:p>
      </dgm:t>
    </dgm:pt>
    <dgm:pt modelId="{7AE0288E-ABC5-411C-A82B-E761F8F59154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Переселение граждан из аварийного жилищного фонда- 6974,5 </a:t>
          </a:r>
          <a:r>
            <a:rPr lang="ru-RU" sz="1800" dirty="0" err="1" smtClean="0">
              <a:solidFill>
                <a:schemeClr val="tx1"/>
              </a:solidFill>
            </a:rPr>
            <a:t>тыс.руб</a:t>
          </a:r>
          <a:r>
            <a:rPr lang="ru-RU" sz="1800" dirty="0" smtClean="0">
              <a:solidFill>
                <a:schemeClr val="tx1"/>
              </a:solidFill>
            </a:rPr>
            <a:t>.</a:t>
          </a:r>
          <a:endParaRPr lang="ru-RU" sz="1800" dirty="0">
            <a:solidFill>
              <a:schemeClr val="tx1"/>
            </a:solidFill>
          </a:endParaRPr>
        </a:p>
      </dgm:t>
    </dgm:pt>
    <dgm:pt modelId="{77DFF34D-642B-4CFA-AF91-78B85E9DD5DD}" type="parTrans" cxnId="{C9C38355-AF70-4A42-8242-4A484A81A97D}">
      <dgm:prSet/>
      <dgm:spPr/>
      <dgm:t>
        <a:bodyPr/>
        <a:lstStyle/>
        <a:p>
          <a:endParaRPr lang="ru-RU"/>
        </a:p>
      </dgm:t>
    </dgm:pt>
    <dgm:pt modelId="{CC8CDDDC-B579-4943-9413-D712202C78B4}" type="sibTrans" cxnId="{C9C38355-AF70-4A42-8242-4A484A81A97D}">
      <dgm:prSet/>
      <dgm:spPr/>
      <dgm:t>
        <a:bodyPr/>
        <a:lstStyle/>
        <a:p>
          <a:endParaRPr lang="ru-RU"/>
        </a:p>
      </dgm:t>
    </dgm:pt>
    <dgm:pt modelId="{49D4360B-602F-4EF1-BA46-AFFEC014AE7D}">
      <dgm:prSet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</a:rPr>
            <a:t>Благоустройство </a:t>
          </a:r>
          <a:r>
            <a:rPr lang="ru-RU" sz="1800" b="0" dirty="0">
              <a:solidFill>
                <a:schemeClr val="tx1"/>
              </a:solidFill>
            </a:rPr>
            <a:t>общественного пространства «Парк Победы</a:t>
          </a:r>
          <a:r>
            <a:rPr lang="ru-RU" sz="1800" b="0" dirty="0" smtClean="0">
              <a:solidFill>
                <a:schemeClr val="tx1"/>
              </a:solidFill>
            </a:rPr>
            <a:t>»-5360,5 </a:t>
          </a:r>
          <a:r>
            <a:rPr lang="ru-RU" sz="1800" b="0" dirty="0" err="1" smtClean="0">
              <a:solidFill>
                <a:schemeClr val="tx1"/>
              </a:solidFill>
            </a:rPr>
            <a:t>тыс.руб</a:t>
          </a:r>
          <a:r>
            <a:rPr lang="ru-RU" sz="1800" b="0" dirty="0" smtClean="0">
              <a:solidFill>
                <a:schemeClr val="tx1"/>
              </a:solidFill>
            </a:rPr>
            <a:t>.</a:t>
          </a:r>
          <a:endParaRPr lang="ru-RU" sz="1800" b="0" dirty="0">
            <a:solidFill>
              <a:schemeClr val="tx1"/>
            </a:solidFill>
          </a:endParaRPr>
        </a:p>
      </dgm:t>
    </dgm:pt>
    <dgm:pt modelId="{9045D18F-41C4-4751-B682-F53A5DB511D7}" type="parTrans" cxnId="{44D41800-F092-4043-BCB3-CFEEDF190BC3}">
      <dgm:prSet/>
      <dgm:spPr/>
      <dgm:t>
        <a:bodyPr/>
        <a:lstStyle/>
        <a:p>
          <a:endParaRPr lang="ru-RU"/>
        </a:p>
      </dgm:t>
    </dgm:pt>
    <dgm:pt modelId="{84193AE8-09CD-4A64-A325-594883DC1D01}" type="sibTrans" cxnId="{44D41800-F092-4043-BCB3-CFEEDF190BC3}">
      <dgm:prSet/>
      <dgm:spPr/>
      <dgm:t>
        <a:bodyPr/>
        <a:lstStyle/>
        <a:p>
          <a:endParaRPr lang="ru-RU"/>
        </a:p>
      </dgm:t>
    </dgm:pt>
    <dgm:pt modelId="{A86C7785-31C7-4C19-AC91-876755D845B4}" type="pres">
      <dgm:prSet presAssocID="{C7EC238D-66AB-4E21-BD66-3DCA6B5254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3048F2-B21F-450F-B042-867E65573496}" type="pres">
      <dgm:prSet presAssocID="{C7A5105A-3F5E-41D5-8B95-1306C4CA453B}" presName="node" presStyleLbl="node1" presStyleIdx="0" presStyleCnt="6" custScaleX="119384" custLinFactNeighborX="-35193" custLinFactNeighborY="6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DCB2E-9DB8-47FF-9A19-EAEAD531B00D}" type="pres">
      <dgm:prSet presAssocID="{2D283212-57C5-41D6-9ACF-A83A537C76E7}" presName="sibTrans" presStyleCnt="0"/>
      <dgm:spPr/>
    </dgm:pt>
    <dgm:pt modelId="{DBF14719-661B-45CD-B818-0ED4B021AE4D}" type="pres">
      <dgm:prSet presAssocID="{49D4360B-602F-4EF1-BA46-AFFEC014AE7D}" presName="node" presStyleLbl="node1" presStyleIdx="1" presStyleCnt="6" custScaleX="171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3AA6F-4B9A-420C-AD7C-87B6DE77D52D}" type="pres">
      <dgm:prSet presAssocID="{84193AE8-09CD-4A64-A325-594883DC1D01}" presName="sibTrans" presStyleCnt="0"/>
      <dgm:spPr/>
    </dgm:pt>
    <dgm:pt modelId="{C52F8801-3325-45FD-B066-2A71807E4DC0}" type="pres">
      <dgm:prSet presAssocID="{7C6F306D-9B07-47C1-B13D-11155A5F9BA2}" presName="node" presStyleLbl="node1" presStyleIdx="2" presStyleCnt="6" custLinFactNeighborX="-4527" custLinFactNeighborY="-3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E70E8-09A8-4155-A30D-F658E22D5BD0}" type="pres">
      <dgm:prSet presAssocID="{43B4FF1B-D6B9-4D4F-9D3F-3E5CAA23F429}" presName="sibTrans" presStyleCnt="0"/>
      <dgm:spPr/>
    </dgm:pt>
    <dgm:pt modelId="{A6D61A42-3A22-4DC4-AB80-637679C3CF71}" type="pres">
      <dgm:prSet presAssocID="{7AE0288E-ABC5-411C-A82B-E761F8F59154}" presName="node" presStyleLbl="node1" presStyleIdx="3" presStyleCnt="6" custScaleX="141173" custLinFactNeighborX="19577" custLinFactNeighborY="3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840C1-DC62-4120-A1DF-AB9F89176BC4}" type="pres">
      <dgm:prSet presAssocID="{CC8CDDDC-B579-4943-9413-D712202C78B4}" presName="sibTrans" presStyleCnt="0"/>
      <dgm:spPr/>
    </dgm:pt>
    <dgm:pt modelId="{DB9D2BD5-26F6-43E4-905D-2C6E02386AB0}" type="pres">
      <dgm:prSet presAssocID="{0F121BAB-6027-4233-9E55-AE48D22BE1A0}" presName="node" presStyleLbl="node1" presStyleIdx="4" presStyleCnt="6" custScaleX="168831" custLinFactNeighborX="-11527" custLinFactNeighborY="-5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DB338-20B5-42CB-A0E6-225CAD53828D}" type="pres">
      <dgm:prSet presAssocID="{F12727CE-21DC-49D1-BA62-C967ADCAC0E1}" presName="sibTrans" presStyleCnt="0"/>
      <dgm:spPr/>
    </dgm:pt>
    <dgm:pt modelId="{CB85A72E-8289-47C3-85B2-7B740E8204F3}" type="pres">
      <dgm:prSet presAssocID="{78AAB57D-79B5-4A90-928C-75E092B490AA}" presName="node" presStyleLbl="node1" presStyleIdx="5" presStyleCnt="6" custLinFactNeighborX="-7156" custLinFactNeighborY="-5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320FE6-8BBA-4EDB-8A0F-966DA8716995}" type="presOf" srcId="{78AAB57D-79B5-4A90-928C-75E092B490AA}" destId="{CB85A72E-8289-47C3-85B2-7B740E8204F3}" srcOrd="0" destOrd="0" presId="urn:microsoft.com/office/officeart/2005/8/layout/default"/>
    <dgm:cxn modelId="{A49A7B81-AD4D-40E9-A353-20C7870A1C68}" type="presOf" srcId="{C7A5105A-3F5E-41D5-8B95-1306C4CA453B}" destId="{353048F2-B21F-450F-B042-867E65573496}" srcOrd="0" destOrd="0" presId="urn:microsoft.com/office/officeart/2005/8/layout/default"/>
    <dgm:cxn modelId="{523E5675-D402-42B2-890C-B38B41E3AE60}" type="presOf" srcId="{49D4360B-602F-4EF1-BA46-AFFEC014AE7D}" destId="{DBF14719-661B-45CD-B818-0ED4B021AE4D}" srcOrd="0" destOrd="0" presId="urn:microsoft.com/office/officeart/2005/8/layout/default"/>
    <dgm:cxn modelId="{902B9960-8FCC-4DE6-A1C5-D48BCF169C4B}" type="presOf" srcId="{7C6F306D-9B07-47C1-B13D-11155A5F9BA2}" destId="{C52F8801-3325-45FD-B066-2A71807E4DC0}" srcOrd="0" destOrd="0" presId="urn:microsoft.com/office/officeart/2005/8/layout/default"/>
    <dgm:cxn modelId="{41452C8B-6468-429C-9DE1-F478B619105F}" srcId="{C7EC238D-66AB-4E21-BD66-3DCA6B525497}" destId="{0F121BAB-6027-4233-9E55-AE48D22BE1A0}" srcOrd="4" destOrd="0" parTransId="{F6F14DE5-E6A5-4B78-9CB0-C146E6F3925F}" sibTransId="{F12727CE-21DC-49D1-BA62-C967ADCAC0E1}"/>
    <dgm:cxn modelId="{A7E3C8CF-A0BD-4621-9CA2-038FDB04B900}" srcId="{C7EC238D-66AB-4E21-BD66-3DCA6B525497}" destId="{C7A5105A-3F5E-41D5-8B95-1306C4CA453B}" srcOrd="0" destOrd="0" parTransId="{D059E26D-2C58-4B99-A71B-6E974ADE2DD6}" sibTransId="{2D283212-57C5-41D6-9ACF-A83A537C76E7}"/>
    <dgm:cxn modelId="{254D4E29-62E7-4039-ACE3-EE75C2EE075F}" type="presOf" srcId="{7AE0288E-ABC5-411C-A82B-E761F8F59154}" destId="{A6D61A42-3A22-4DC4-AB80-637679C3CF71}" srcOrd="0" destOrd="0" presId="urn:microsoft.com/office/officeart/2005/8/layout/default"/>
    <dgm:cxn modelId="{C9C38355-AF70-4A42-8242-4A484A81A97D}" srcId="{C7EC238D-66AB-4E21-BD66-3DCA6B525497}" destId="{7AE0288E-ABC5-411C-A82B-E761F8F59154}" srcOrd="3" destOrd="0" parTransId="{77DFF34D-642B-4CFA-AF91-78B85E9DD5DD}" sibTransId="{CC8CDDDC-B579-4943-9413-D712202C78B4}"/>
    <dgm:cxn modelId="{A534179B-EAE3-47E7-8E66-129E9ED9C368}" type="presOf" srcId="{C7EC238D-66AB-4E21-BD66-3DCA6B525497}" destId="{A86C7785-31C7-4C19-AC91-876755D845B4}" srcOrd="0" destOrd="0" presId="urn:microsoft.com/office/officeart/2005/8/layout/default"/>
    <dgm:cxn modelId="{D5EDA528-B794-477A-89ED-5AFD9F2A9405}" srcId="{C7EC238D-66AB-4E21-BD66-3DCA6B525497}" destId="{7C6F306D-9B07-47C1-B13D-11155A5F9BA2}" srcOrd="2" destOrd="0" parTransId="{8245113C-47F9-487E-8F5C-BD12817890EB}" sibTransId="{43B4FF1B-D6B9-4D4F-9D3F-3E5CAA23F429}"/>
    <dgm:cxn modelId="{45B08061-B281-4620-BBAD-90F787031836}" type="presOf" srcId="{0F121BAB-6027-4233-9E55-AE48D22BE1A0}" destId="{DB9D2BD5-26F6-43E4-905D-2C6E02386AB0}" srcOrd="0" destOrd="0" presId="urn:microsoft.com/office/officeart/2005/8/layout/default"/>
    <dgm:cxn modelId="{EA54CFB8-F61C-47BA-8404-665CC2932289}" srcId="{C7EC238D-66AB-4E21-BD66-3DCA6B525497}" destId="{78AAB57D-79B5-4A90-928C-75E092B490AA}" srcOrd="5" destOrd="0" parTransId="{E11CB6A3-8117-4578-B7CD-DEDCE2DC9608}" sibTransId="{D0E3608C-6AD7-4140-AF71-BD5BD58E3D11}"/>
    <dgm:cxn modelId="{44D41800-F092-4043-BCB3-CFEEDF190BC3}" srcId="{C7EC238D-66AB-4E21-BD66-3DCA6B525497}" destId="{49D4360B-602F-4EF1-BA46-AFFEC014AE7D}" srcOrd="1" destOrd="0" parTransId="{9045D18F-41C4-4751-B682-F53A5DB511D7}" sibTransId="{84193AE8-09CD-4A64-A325-594883DC1D01}"/>
    <dgm:cxn modelId="{876404B6-E311-4135-918A-1BDDDDECBF35}" type="presParOf" srcId="{A86C7785-31C7-4C19-AC91-876755D845B4}" destId="{353048F2-B21F-450F-B042-867E65573496}" srcOrd="0" destOrd="0" presId="urn:microsoft.com/office/officeart/2005/8/layout/default"/>
    <dgm:cxn modelId="{F3112012-7A42-419F-A035-E6EE42AA7465}" type="presParOf" srcId="{A86C7785-31C7-4C19-AC91-876755D845B4}" destId="{C42DCB2E-9DB8-47FF-9A19-EAEAD531B00D}" srcOrd="1" destOrd="0" presId="urn:microsoft.com/office/officeart/2005/8/layout/default"/>
    <dgm:cxn modelId="{D682EA5F-B369-46C6-9494-E9D7393C9EA1}" type="presParOf" srcId="{A86C7785-31C7-4C19-AC91-876755D845B4}" destId="{DBF14719-661B-45CD-B818-0ED4B021AE4D}" srcOrd="2" destOrd="0" presId="urn:microsoft.com/office/officeart/2005/8/layout/default"/>
    <dgm:cxn modelId="{F6E1A3AC-12E1-4DC3-9554-724791F90168}" type="presParOf" srcId="{A86C7785-31C7-4C19-AC91-876755D845B4}" destId="{A2D3AA6F-4B9A-420C-AD7C-87B6DE77D52D}" srcOrd="3" destOrd="0" presId="urn:microsoft.com/office/officeart/2005/8/layout/default"/>
    <dgm:cxn modelId="{C56079A8-C895-4173-AE8E-479B3CBD2D77}" type="presParOf" srcId="{A86C7785-31C7-4C19-AC91-876755D845B4}" destId="{C52F8801-3325-45FD-B066-2A71807E4DC0}" srcOrd="4" destOrd="0" presId="urn:microsoft.com/office/officeart/2005/8/layout/default"/>
    <dgm:cxn modelId="{C21824A7-FF7F-45C1-B1FC-28F3A8B82CA9}" type="presParOf" srcId="{A86C7785-31C7-4C19-AC91-876755D845B4}" destId="{E59E70E8-09A8-4155-A30D-F658E22D5BD0}" srcOrd="5" destOrd="0" presId="urn:microsoft.com/office/officeart/2005/8/layout/default"/>
    <dgm:cxn modelId="{59907A84-C5CC-4985-8F80-F8C06439250F}" type="presParOf" srcId="{A86C7785-31C7-4C19-AC91-876755D845B4}" destId="{A6D61A42-3A22-4DC4-AB80-637679C3CF71}" srcOrd="6" destOrd="0" presId="urn:microsoft.com/office/officeart/2005/8/layout/default"/>
    <dgm:cxn modelId="{8952732A-11BA-4AB4-8215-1088990EE4BF}" type="presParOf" srcId="{A86C7785-31C7-4C19-AC91-876755D845B4}" destId="{93F840C1-DC62-4120-A1DF-AB9F89176BC4}" srcOrd="7" destOrd="0" presId="urn:microsoft.com/office/officeart/2005/8/layout/default"/>
    <dgm:cxn modelId="{8151C760-7412-442B-8AE0-121841238100}" type="presParOf" srcId="{A86C7785-31C7-4C19-AC91-876755D845B4}" destId="{DB9D2BD5-26F6-43E4-905D-2C6E02386AB0}" srcOrd="8" destOrd="0" presId="urn:microsoft.com/office/officeart/2005/8/layout/default"/>
    <dgm:cxn modelId="{5DC86478-24C6-4A3C-80BF-EDEB0C5800BD}" type="presParOf" srcId="{A86C7785-31C7-4C19-AC91-876755D845B4}" destId="{39ADB338-20B5-42CB-A0E6-225CAD53828D}" srcOrd="9" destOrd="0" presId="urn:microsoft.com/office/officeart/2005/8/layout/default"/>
    <dgm:cxn modelId="{3BD9BB04-427A-4F26-90C5-440D1EB32128}" type="presParOf" srcId="{A86C7785-31C7-4C19-AC91-876755D845B4}" destId="{CB85A72E-8289-47C3-85B2-7B740E8204F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89699F-71E4-4D70-A187-415C5D5CBAA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11056B-7BB7-4D15-ACEF-10DF6A91FAEA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400" dirty="0" smtClean="0"/>
            <a:t>Капитальные вложения , всего- 12,6 </a:t>
          </a:r>
          <a:r>
            <a:rPr lang="ru-RU" sz="2400" dirty="0" err="1" smtClean="0"/>
            <a:t>млн.рублей</a:t>
          </a:r>
          <a:endParaRPr lang="ru-RU" sz="2400" dirty="0"/>
        </a:p>
      </dgm:t>
    </dgm:pt>
    <dgm:pt modelId="{303399FC-E237-48AE-825D-510519C2CA10}" type="parTrans" cxnId="{2D7327FD-9539-49DE-9CDE-64557469CBBA}">
      <dgm:prSet/>
      <dgm:spPr/>
      <dgm:t>
        <a:bodyPr/>
        <a:lstStyle/>
        <a:p>
          <a:endParaRPr lang="ru-RU"/>
        </a:p>
      </dgm:t>
    </dgm:pt>
    <dgm:pt modelId="{783327EB-9E66-4CA6-8794-AA4EE118EFCE}" type="sibTrans" cxnId="{2D7327FD-9539-49DE-9CDE-64557469CBBA}">
      <dgm:prSet/>
      <dgm:spPr/>
      <dgm:t>
        <a:bodyPr/>
        <a:lstStyle/>
        <a:p>
          <a:endParaRPr lang="ru-RU"/>
        </a:p>
      </dgm:t>
    </dgm:pt>
    <dgm:pt modelId="{8B6F4622-311F-4962-A3EF-A2732A2C6BDD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Переселение граждан из аварийного жилого фонда – 6,9 млн. рублей, </a:t>
          </a:r>
          <a:endParaRPr lang="ru-RU" sz="1400" dirty="0">
            <a:solidFill>
              <a:schemeClr val="tx1"/>
            </a:solidFill>
          </a:endParaRPr>
        </a:p>
      </dgm:t>
    </dgm:pt>
    <dgm:pt modelId="{DD174CC1-246B-48BF-B899-D80A6C50B0D0}" type="parTrans" cxnId="{42915003-A11A-4FEE-BF76-E6C23C196E75}">
      <dgm:prSet/>
      <dgm:spPr/>
      <dgm:t>
        <a:bodyPr/>
        <a:lstStyle/>
        <a:p>
          <a:endParaRPr lang="ru-RU"/>
        </a:p>
      </dgm:t>
    </dgm:pt>
    <dgm:pt modelId="{FDD37032-3B2F-4525-9EFA-4A323727C538}" type="sibTrans" cxnId="{42915003-A11A-4FEE-BF76-E6C23C196E75}">
      <dgm:prSet/>
      <dgm:spPr/>
      <dgm:t>
        <a:bodyPr/>
        <a:lstStyle/>
        <a:p>
          <a:endParaRPr lang="ru-RU"/>
        </a:p>
      </dgm:t>
    </dgm:pt>
    <dgm:pt modelId="{672D8E5F-3918-43E8-8A58-9A79E3677DCD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Приобретение жилья для детей-сирот- 3,3 </a:t>
          </a:r>
          <a:r>
            <a:rPr lang="ru-RU" sz="1600" dirty="0" err="1" smtClean="0">
              <a:solidFill>
                <a:schemeClr val="tx1"/>
              </a:solidFill>
            </a:rPr>
            <a:t>млн.рублей</a:t>
          </a:r>
          <a:endParaRPr lang="ru-RU" sz="1600" dirty="0">
            <a:solidFill>
              <a:schemeClr val="tx1"/>
            </a:solidFill>
          </a:endParaRPr>
        </a:p>
      </dgm:t>
    </dgm:pt>
    <dgm:pt modelId="{3A7DA91E-F4BB-4E2F-BDDD-D97C68E48782}" type="parTrans" cxnId="{7AC47B23-7720-43B9-80B5-945CAEB2689A}">
      <dgm:prSet/>
      <dgm:spPr/>
      <dgm:t>
        <a:bodyPr/>
        <a:lstStyle/>
        <a:p>
          <a:endParaRPr lang="ru-RU"/>
        </a:p>
      </dgm:t>
    </dgm:pt>
    <dgm:pt modelId="{4C51DDA4-8FC9-4841-BEBA-13F9AFEE4CA5}" type="sibTrans" cxnId="{7AC47B23-7720-43B9-80B5-945CAEB2689A}">
      <dgm:prSet/>
      <dgm:spPr/>
      <dgm:t>
        <a:bodyPr/>
        <a:lstStyle/>
        <a:p>
          <a:endParaRPr lang="ru-RU"/>
        </a:p>
      </dgm:t>
    </dgm:pt>
    <dgm:pt modelId="{3ED2F711-0065-477C-8B37-6978BE8F0182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Приобретение жилья для граждан, утратившим его в результате пожара-0,9</a:t>
          </a:r>
        </a:p>
        <a:p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dirty="0" err="1" smtClean="0">
              <a:solidFill>
                <a:schemeClr val="tx1"/>
              </a:solidFill>
            </a:rPr>
            <a:t>млн.рублей</a:t>
          </a:r>
          <a:endParaRPr lang="ru-RU" sz="1400" dirty="0">
            <a:solidFill>
              <a:schemeClr val="tx1"/>
            </a:solidFill>
          </a:endParaRPr>
        </a:p>
      </dgm:t>
    </dgm:pt>
    <dgm:pt modelId="{496AE111-A6AE-4666-8E88-470B3BFF325A}" type="parTrans" cxnId="{99E10E99-18D6-4607-B564-C7AB1118D5D1}">
      <dgm:prSet/>
      <dgm:spPr/>
      <dgm:t>
        <a:bodyPr/>
        <a:lstStyle/>
        <a:p>
          <a:endParaRPr lang="ru-RU"/>
        </a:p>
      </dgm:t>
    </dgm:pt>
    <dgm:pt modelId="{C37C44E5-F352-4907-AC36-3969DE98C1D5}" type="sibTrans" cxnId="{99E10E99-18D6-4607-B564-C7AB1118D5D1}">
      <dgm:prSet/>
      <dgm:spPr/>
      <dgm:t>
        <a:bodyPr/>
        <a:lstStyle/>
        <a:p>
          <a:endParaRPr lang="ru-RU"/>
        </a:p>
      </dgm:t>
    </dgm:pt>
    <dgm:pt modelId="{E3A59DA3-1617-438E-BCF6-941D8C8B3294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Реконструкция водопровода в </a:t>
          </a:r>
          <a:r>
            <a:rPr lang="ru-RU" sz="1600" dirty="0" err="1" smtClean="0">
              <a:solidFill>
                <a:schemeClr val="tx1"/>
              </a:solidFill>
            </a:rPr>
            <a:t>р.п.Б.Мурашкино</a:t>
          </a:r>
          <a:r>
            <a:rPr lang="ru-RU" sz="1600" dirty="0" smtClean="0">
              <a:solidFill>
                <a:schemeClr val="tx1"/>
              </a:solidFill>
            </a:rPr>
            <a:t>- 1,0 </a:t>
          </a:r>
          <a:r>
            <a:rPr lang="ru-RU" sz="1600" dirty="0" err="1" smtClean="0">
              <a:solidFill>
                <a:schemeClr val="tx1"/>
              </a:solidFill>
            </a:rPr>
            <a:t>млн.руб</a:t>
          </a:r>
          <a:r>
            <a:rPr lang="ru-RU" sz="1600" dirty="0" smtClean="0">
              <a:solidFill>
                <a:schemeClr val="tx1"/>
              </a:solidFill>
            </a:rPr>
            <a:t>.</a:t>
          </a:r>
          <a:endParaRPr lang="ru-RU" sz="1600" dirty="0">
            <a:solidFill>
              <a:schemeClr val="tx1"/>
            </a:solidFill>
          </a:endParaRPr>
        </a:p>
      </dgm:t>
    </dgm:pt>
    <dgm:pt modelId="{B92C23FB-5AC3-4D4E-AE0E-48062DD7ECD6}" type="parTrans" cxnId="{B266F742-1436-4F4D-B44C-B3108B66080A}">
      <dgm:prSet/>
      <dgm:spPr/>
      <dgm:t>
        <a:bodyPr/>
        <a:lstStyle/>
        <a:p>
          <a:endParaRPr lang="ru-RU"/>
        </a:p>
      </dgm:t>
    </dgm:pt>
    <dgm:pt modelId="{30B785D8-E29F-4753-9477-6275177CE520}" type="sibTrans" cxnId="{B266F742-1436-4F4D-B44C-B3108B66080A}">
      <dgm:prSet/>
      <dgm:spPr/>
      <dgm:t>
        <a:bodyPr/>
        <a:lstStyle/>
        <a:p>
          <a:endParaRPr lang="ru-RU"/>
        </a:p>
      </dgm:t>
    </dgm:pt>
    <dgm:pt modelId="{AF725AD4-BE30-46D2-BC56-D5DC69FB5358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Строительство</a:t>
          </a:r>
          <a:r>
            <a:rPr lang="ru-RU" sz="1400" baseline="0" dirty="0" smtClean="0">
              <a:solidFill>
                <a:schemeClr val="tx1"/>
              </a:solidFill>
            </a:rPr>
            <a:t> противопожарного резервуара – 0,6  </a:t>
          </a:r>
          <a:r>
            <a:rPr lang="ru-RU" sz="1400" baseline="0" dirty="0" err="1" smtClean="0">
              <a:solidFill>
                <a:schemeClr val="tx1"/>
              </a:solidFill>
            </a:rPr>
            <a:t>млн.руб</a:t>
          </a:r>
          <a:r>
            <a:rPr lang="ru-RU" sz="1400" baseline="0" dirty="0" smtClean="0">
              <a:solidFill>
                <a:schemeClr val="tx1"/>
              </a:solidFill>
            </a:rPr>
            <a:t>.</a:t>
          </a:r>
          <a:endParaRPr lang="ru-RU" sz="1400" dirty="0">
            <a:solidFill>
              <a:schemeClr val="tx1"/>
            </a:solidFill>
          </a:endParaRPr>
        </a:p>
      </dgm:t>
    </dgm:pt>
    <dgm:pt modelId="{D1AA2303-4DF1-432B-BAE2-BA96E84FCF9A}" type="parTrans" cxnId="{7C24BA11-A9FC-40E2-AFCE-F7614D899550}">
      <dgm:prSet/>
      <dgm:spPr/>
      <dgm:t>
        <a:bodyPr/>
        <a:lstStyle/>
        <a:p>
          <a:endParaRPr lang="ru-RU"/>
        </a:p>
      </dgm:t>
    </dgm:pt>
    <dgm:pt modelId="{1ACB630E-D992-48E6-8D7A-BBF584847FC1}" type="sibTrans" cxnId="{7C24BA11-A9FC-40E2-AFCE-F7614D899550}">
      <dgm:prSet/>
      <dgm:spPr/>
      <dgm:t>
        <a:bodyPr/>
        <a:lstStyle/>
        <a:p>
          <a:endParaRPr lang="ru-RU"/>
        </a:p>
      </dgm:t>
    </dgm:pt>
    <dgm:pt modelId="{02345EAE-C524-4415-9845-031AC9E9EDC2}" type="pres">
      <dgm:prSet presAssocID="{E389699F-71E4-4D70-A187-415C5D5CBAA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6059DE-EDEE-49AB-BCB2-6D222BD4BEB8}" type="pres">
      <dgm:prSet presAssocID="{B911056B-7BB7-4D15-ACEF-10DF6A91FAEA}" presName="root1" presStyleCnt="0"/>
      <dgm:spPr/>
    </dgm:pt>
    <dgm:pt modelId="{68F55A43-E5D7-443D-9B60-1180557B3C2C}" type="pres">
      <dgm:prSet presAssocID="{B911056B-7BB7-4D15-ACEF-10DF6A91FAEA}" presName="LevelOneTextNode" presStyleLbl="node0" presStyleIdx="0" presStyleCnt="1" custScaleY="233233" custLinFactNeighborX="-25569" custLinFactNeighborY="-56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364BF7-159C-48A5-AB97-ABDC2E8C89A0}" type="pres">
      <dgm:prSet presAssocID="{B911056B-7BB7-4D15-ACEF-10DF6A91FAEA}" presName="level2hierChild" presStyleCnt="0"/>
      <dgm:spPr/>
    </dgm:pt>
    <dgm:pt modelId="{815165CC-C69B-4C69-890C-CE5CCCE9276E}" type="pres">
      <dgm:prSet presAssocID="{DD174CC1-246B-48BF-B899-D80A6C50B0D0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3C9DD42-E875-4CCF-85A4-9EBE10BBCD4A}" type="pres">
      <dgm:prSet presAssocID="{DD174CC1-246B-48BF-B899-D80A6C50B0D0}" presName="connTx" presStyleLbl="parChTrans1D2" presStyleIdx="0" presStyleCnt="2"/>
      <dgm:spPr/>
      <dgm:t>
        <a:bodyPr/>
        <a:lstStyle/>
        <a:p>
          <a:endParaRPr lang="ru-RU"/>
        </a:p>
      </dgm:t>
    </dgm:pt>
    <dgm:pt modelId="{B28591EB-2384-400D-9FD5-2867AA47F85E}" type="pres">
      <dgm:prSet presAssocID="{8B6F4622-311F-4962-A3EF-A2732A2C6BDD}" presName="root2" presStyleCnt="0"/>
      <dgm:spPr/>
    </dgm:pt>
    <dgm:pt modelId="{5327F5E1-1D70-4FD1-8252-D542D6DAD197}" type="pres">
      <dgm:prSet presAssocID="{8B6F4622-311F-4962-A3EF-A2732A2C6BDD}" presName="LevelTwoTextNode" presStyleLbl="node2" presStyleIdx="0" presStyleCnt="2" custScaleY="167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EBE7E7-16EE-4584-B6FC-0E6398B67919}" type="pres">
      <dgm:prSet presAssocID="{8B6F4622-311F-4962-A3EF-A2732A2C6BDD}" presName="level3hierChild" presStyleCnt="0"/>
      <dgm:spPr/>
    </dgm:pt>
    <dgm:pt modelId="{E2455AF5-020D-483A-BD58-6549AA0C7D47}" type="pres">
      <dgm:prSet presAssocID="{3A7DA91E-F4BB-4E2F-BDDD-D97C68E48782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F0A66139-0AFA-45F8-8EFB-156A9527E13E}" type="pres">
      <dgm:prSet presAssocID="{3A7DA91E-F4BB-4E2F-BDDD-D97C68E48782}" presName="connTx" presStyleLbl="parChTrans1D3" presStyleIdx="0" presStyleCnt="3"/>
      <dgm:spPr/>
      <dgm:t>
        <a:bodyPr/>
        <a:lstStyle/>
        <a:p>
          <a:endParaRPr lang="ru-RU"/>
        </a:p>
      </dgm:t>
    </dgm:pt>
    <dgm:pt modelId="{5908B0F2-06D3-495A-ADE8-F81EBF7A1D95}" type="pres">
      <dgm:prSet presAssocID="{672D8E5F-3918-43E8-8A58-9A79E3677DCD}" presName="root2" presStyleCnt="0"/>
      <dgm:spPr/>
    </dgm:pt>
    <dgm:pt modelId="{5569A755-D207-4DBF-9103-DEA0F047B022}" type="pres">
      <dgm:prSet presAssocID="{672D8E5F-3918-43E8-8A58-9A79E3677DCD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CB9138-5830-4735-B338-EFF546D5F764}" type="pres">
      <dgm:prSet presAssocID="{672D8E5F-3918-43E8-8A58-9A79E3677DCD}" presName="level3hierChild" presStyleCnt="0"/>
      <dgm:spPr/>
    </dgm:pt>
    <dgm:pt modelId="{17C5C2CE-F922-4F29-80A8-A4543088ABED}" type="pres">
      <dgm:prSet presAssocID="{496AE111-A6AE-4666-8E88-470B3BFF325A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6D9C64EC-97DE-4063-9B34-448256DEBB3D}" type="pres">
      <dgm:prSet presAssocID="{496AE111-A6AE-4666-8E88-470B3BFF325A}" presName="connTx" presStyleLbl="parChTrans1D3" presStyleIdx="1" presStyleCnt="3"/>
      <dgm:spPr/>
      <dgm:t>
        <a:bodyPr/>
        <a:lstStyle/>
        <a:p>
          <a:endParaRPr lang="ru-RU"/>
        </a:p>
      </dgm:t>
    </dgm:pt>
    <dgm:pt modelId="{E666198B-5ED8-4140-81DC-1D08019A44F4}" type="pres">
      <dgm:prSet presAssocID="{3ED2F711-0065-477C-8B37-6978BE8F0182}" presName="root2" presStyleCnt="0"/>
      <dgm:spPr/>
    </dgm:pt>
    <dgm:pt modelId="{B3EE07C4-4543-4915-BC84-C0AFF6048E4A}" type="pres">
      <dgm:prSet presAssocID="{3ED2F711-0065-477C-8B37-6978BE8F0182}" presName="LevelTwoTextNode" presStyleLbl="node3" presStyleIdx="1" presStyleCnt="3" custScaleY="1261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455B3A-C291-4DCE-8810-DB16F767C423}" type="pres">
      <dgm:prSet presAssocID="{3ED2F711-0065-477C-8B37-6978BE8F0182}" presName="level3hierChild" presStyleCnt="0"/>
      <dgm:spPr/>
    </dgm:pt>
    <dgm:pt modelId="{0F50324D-7DC8-448B-9E20-610764A247E4}" type="pres">
      <dgm:prSet presAssocID="{B92C23FB-5AC3-4D4E-AE0E-48062DD7ECD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D19DAD8-92F1-48DC-9FFA-653BA5869D46}" type="pres">
      <dgm:prSet presAssocID="{B92C23FB-5AC3-4D4E-AE0E-48062DD7ECD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5E776E9D-585B-4848-A9AC-CB6EE4E37E35}" type="pres">
      <dgm:prSet presAssocID="{E3A59DA3-1617-438E-BCF6-941D8C8B3294}" presName="root2" presStyleCnt="0"/>
      <dgm:spPr/>
    </dgm:pt>
    <dgm:pt modelId="{75595326-976C-4418-BD37-FC9920BC2431}" type="pres">
      <dgm:prSet presAssocID="{E3A59DA3-1617-438E-BCF6-941D8C8B3294}" presName="LevelTwoTextNode" presStyleLbl="node2" presStyleIdx="1" presStyleCnt="2" custScaleY="127843" custLinFactNeighborX="-7584" custLinFactNeighborY="-88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9C8FC5-51B1-4E2F-A24C-F524C4633517}" type="pres">
      <dgm:prSet presAssocID="{E3A59DA3-1617-438E-BCF6-941D8C8B3294}" presName="level3hierChild" presStyleCnt="0"/>
      <dgm:spPr/>
    </dgm:pt>
    <dgm:pt modelId="{5D25344C-7E63-4522-BE38-6BCAB31B4BDE}" type="pres">
      <dgm:prSet presAssocID="{D1AA2303-4DF1-432B-BAE2-BA96E84FCF9A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ED587ECE-E042-4657-9815-24CE60608828}" type="pres">
      <dgm:prSet presAssocID="{D1AA2303-4DF1-432B-BAE2-BA96E84FCF9A}" presName="connTx" presStyleLbl="parChTrans1D3" presStyleIdx="2" presStyleCnt="3"/>
      <dgm:spPr/>
      <dgm:t>
        <a:bodyPr/>
        <a:lstStyle/>
        <a:p>
          <a:endParaRPr lang="ru-RU"/>
        </a:p>
      </dgm:t>
    </dgm:pt>
    <dgm:pt modelId="{3239AFBD-F278-4594-879F-ED9295BFE908}" type="pres">
      <dgm:prSet presAssocID="{AF725AD4-BE30-46D2-BC56-D5DC69FB5358}" presName="root2" presStyleCnt="0"/>
      <dgm:spPr/>
    </dgm:pt>
    <dgm:pt modelId="{8D225C66-358E-41DB-8FE4-F8BB00567E32}" type="pres">
      <dgm:prSet presAssocID="{AF725AD4-BE30-46D2-BC56-D5DC69FB5358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BFB308-6AB0-49BE-A5F5-B79FD81C04FD}" type="pres">
      <dgm:prSet presAssocID="{AF725AD4-BE30-46D2-BC56-D5DC69FB5358}" presName="level3hierChild" presStyleCnt="0"/>
      <dgm:spPr/>
    </dgm:pt>
  </dgm:ptLst>
  <dgm:cxnLst>
    <dgm:cxn modelId="{FE06DE39-70FE-4217-BADB-99B0493DAEE6}" type="presOf" srcId="{E3A59DA3-1617-438E-BCF6-941D8C8B3294}" destId="{75595326-976C-4418-BD37-FC9920BC2431}" srcOrd="0" destOrd="0" presId="urn:microsoft.com/office/officeart/2005/8/layout/hierarchy2"/>
    <dgm:cxn modelId="{3AB22914-D188-4564-9214-B0B22A3C1EC9}" type="presOf" srcId="{DD174CC1-246B-48BF-B899-D80A6C50B0D0}" destId="{815165CC-C69B-4C69-890C-CE5CCCE9276E}" srcOrd="0" destOrd="0" presId="urn:microsoft.com/office/officeart/2005/8/layout/hierarchy2"/>
    <dgm:cxn modelId="{18FBFA63-4C2A-4651-8C4E-9F91B7572996}" type="presOf" srcId="{DD174CC1-246B-48BF-B899-D80A6C50B0D0}" destId="{D3C9DD42-E875-4CCF-85A4-9EBE10BBCD4A}" srcOrd="1" destOrd="0" presId="urn:microsoft.com/office/officeart/2005/8/layout/hierarchy2"/>
    <dgm:cxn modelId="{6B2964A7-D60B-4E37-832F-EB7B1A83ED3F}" type="presOf" srcId="{D1AA2303-4DF1-432B-BAE2-BA96E84FCF9A}" destId="{5D25344C-7E63-4522-BE38-6BCAB31B4BDE}" srcOrd="0" destOrd="0" presId="urn:microsoft.com/office/officeart/2005/8/layout/hierarchy2"/>
    <dgm:cxn modelId="{DA7C1620-F9D9-480C-B5DC-8192E267B087}" type="presOf" srcId="{672D8E5F-3918-43E8-8A58-9A79E3677DCD}" destId="{5569A755-D207-4DBF-9103-DEA0F047B022}" srcOrd="0" destOrd="0" presId="urn:microsoft.com/office/officeart/2005/8/layout/hierarchy2"/>
    <dgm:cxn modelId="{99E10E99-18D6-4607-B564-C7AB1118D5D1}" srcId="{8B6F4622-311F-4962-A3EF-A2732A2C6BDD}" destId="{3ED2F711-0065-477C-8B37-6978BE8F0182}" srcOrd="1" destOrd="0" parTransId="{496AE111-A6AE-4666-8E88-470B3BFF325A}" sibTransId="{C37C44E5-F352-4907-AC36-3969DE98C1D5}"/>
    <dgm:cxn modelId="{37233F2F-12EE-4C39-B488-186FC51E7DD9}" type="presOf" srcId="{496AE111-A6AE-4666-8E88-470B3BFF325A}" destId="{6D9C64EC-97DE-4063-9B34-448256DEBB3D}" srcOrd="1" destOrd="0" presId="urn:microsoft.com/office/officeart/2005/8/layout/hierarchy2"/>
    <dgm:cxn modelId="{B266F742-1436-4F4D-B44C-B3108B66080A}" srcId="{B911056B-7BB7-4D15-ACEF-10DF6A91FAEA}" destId="{E3A59DA3-1617-438E-BCF6-941D8C8B3294}" srcOrd="1" destOrd="0" parTransId="{B92C23FB-5AC3-4D4E-AE0E-48062DD7ECD6}" sibTransId="{30B785D8-E29F-4753-9477-6275177CE520}"/>
    <dgm:cxn modelId="{442ED2B8-39CF-4AAD-BD58-CCE37B847449}" type="presOf" srcId="{E389699F-71E4-4D70-A187-415C5D5CBAA1}" destId="{02345EAE-C524-4415-9845-031AC9E9EDC2}" srcOrd="0" destOrd="0" presId="urn:microsoft.com/office/officeart/2005/8/layout/hierarchy2"/>
    <dgm:cxn modelId="{5756873B-957A-4175-8067-AAB29E26EC53}" type="presOf" srcId="{8B6F4622-311F-4962-A3EF-A2732A2C6BDD}" destId="{5327F5E1-1D70-4FD1-8252-D542D6DAD197}" srcOrd="0" destOrd="0" presId="urn:microsoft.com/office/officeart/2005/8/layout/hierarchy2"/>
    <dgm:cxn modelId="{576DFD1F-DC16-4B70-8B35-C4CB133761F0}" type="presOf" srcId="{B92C23FB-5AC3-4D4E-AE0E-48062DD7ECD6}" destId="{2D19DAD8-92F1-48DC-9FFA-653BA5869D46}" srcOrd="1" destOrd="0" presId="urn:microsoft.com/office/officeart/2005/8/layout/hierarchy2"/>
    <dgm:cxn modelId="{70827908-F59B-4793-A59F-C01DB52D488E}" type="presOf" srcId="{AF725AD4-BE30-46D2-BC56-D5DC69FB5358}" destId="{8D225C66-358E-41DB-8FE4-F8BB00567E32}" srcOrd="0" destOrd="0" presId="urn:microsoft.com/office/officeart/2005/8/layout/hierarchy2"/>
    <dgm:cxn modelId="{AADDFCFD-91E5-4B5D-959B-CB68E94CF032}" type="presOf" srcId="{3A7DA91E-F4BB-4E2F-BDDD-D97C68E48782}" destId="{E2455AF5-020D-483A-BD58-6549AA0C7D47}" srcOrd="0" destOrd="0" presId="urn:microsoft.com/office/officeart/2005/8/layout/hierarchy2"/>
    <dgm:cxn modelId="{87AD8AEE-944D-4218-9581-D951C2B9BB18}" type="presOf" srcId="{B911056B-7BB7-4D15-ACEF-10DF6A91FAEA}" destId="{68F55A43-E5D7-443D-9B60-1180557B3C2C}" srcOrd="0" destOrd="0" presId="urn:microsoft.com/office/officeart/2005/8/layout/hierarchy2"/>
    <dgm:cxn modelId="{42915003-A11A-4FEE-BF76-E6C23C196E75}" srcId="{B911056B-7BB7-4D15-ACEF-10DF6A91FAEA}" destId="{8B6F4622-311F-4962-A3EF-A2732A2C6BDD}" srcOrd="0" destOrd="0" parTransId="{DD174CC1-246B-48BF-B899-D80A6C50B0D0}" sibTransId="{FDD37032-3B2F-4525-9EFA-4A323727C538}"/>
    <dgm:cxn modelId="{A4DDCEB3-724E-4CAE-A094-D9B3F4FBE652}" type="presOf" srcId="{3ED2F711-0065-477C-8B37-6978BE8F0182}" destId="{B3EE07C4-4543-4915-BC84-C0AFF6048E4A}" srcOrd="0" destOrd="0" presId="urn:microsoft.com/office/officeart/2005/8/layout/hierarchy2"/>
    <dgm:cxn modelId="{B3DFB01C-F04E-4E4F-B4F1-B062DD938788}" type="presOf" srcId="{3A7DA91E-F4BB-4E2F-BDDD-D97C68E48782}" destId="{F0A66139-0AFA-45F8-8EFB-156A9527E13E}" srcOrd="1" destOrd="0" presId="urn:microsoft.com/office/officeart/2005/8/layout/hierarchy2"/>
    <dgm:cxn modelId="{7C24BA11-A9FC-40E2-AFCE-F7614D899550}" srcId="{E3A59DA3-1617-438E-BCF6-941D8C8B3294}" destId="{AF725AD4-BE30-46D2-BC56-D5DC69FB5358}" srcOrd="0" destOrd="0" parTransId="{D1AA2303-4DF1-432B-BAE2-BA96E84FCF9A}" sibTransId="{1ACB630E-D992-48E6-8D7A-BBF584847FC1}"/>
    <dgm:cxn modelId="{2D7327FD-9539-49DE-9CDE-64557469CBBA}" srcId="{E389699F-71E4-4D70-A187-415C5D5CBAA1}" destId="{B911056B-7BB7-4D15-ACEF-10DF6A91FAEA}" srcOrd="0" destOrd="0" parTransId="{303399FC-E237-48AE-825D-510519C2CA10}" sibTransId="{783327EB-9E66-4CA6-8794-AA4EE118EFCE}"/>
    <dgm:cxn modelId="{819177A3-DB7A-4AEF-AB4F-8AE2C459EB78}" type="presOf" srcId="{B92C23FB-5AC3-4D4E-AE0E-48062DD7ECD6}" destId="{0F50324D-7DC8-448B-9E20-610764A247E4}" srcOrd="0" destOrd="0" presId="urn:microsoft.com/office/officeart/2005/8/layout/hierarchy2"/>
    <dgm:cxn modelId="{5AEC1606-F79A-4D77-868C-121C1CE0017D}" type="presOf" srcId="{496AE111-A6AE-4666-8E88-470B3BFF325A}" destId="{17C5C2CE-F922-4F29-80A8-A4543088ABED}" srcOrd="0" destOrd="0" presId="urn:microsoft.com/office/officeart/2005/8/layout/hierarchy2"/>
    <dgm:cxn modelId="{55608CBA-03C0-435B-8457-CF5D1E4F18AD}" type="presOf" srcId="{D1AA2303-4DF1-432B-BAE2-BA96E84FCF9A}" destId="{ED587ECE-E042-4657-9815-24CE60608828}" srcOrd="1" destOrd="0" presId="urn:microsoft.com/office/officeart/2005/8/layout/hierarchy2"/>
    <dgm:cxn modelId="{7AC47B23-7720-43B9-80B5-945CAEB2689A}" srcId="{8B6F4622-311F-4962-A3EF-A2732A2C6BDD}" destId="{672D8E5F-3918-43E8-8A58-9A79E3677DCD}" srcOrd="0" destOrd="0" parTransId="{3A7DA91E-F4BB-4E2F-BDDD-D97C68E48782}" sibTransId="{4C51DDA4-8FC9-4841-BEBA-13F9AFEE4CA5}"/>
    <dgm:cxn modelId="{247271FD-C872-476E-B8EF-AFBCC3426C7C}" type="presParOf" srcId="{02345EAE-C524-4415-9845-031AC9E9EDC2}" destId="{4E6059DE-EDEE-49AB-BCB2-6D222BD4BEB8}" srcOrd="0" destOrd="0" presId="urn:microsoft.com/office/officeart/2005/8/layout/hierarchy2"/>
    <dgm:cxn modelId="{5A8DA8D6-DF81-4177-AF26-7398C15475CE}" type="presParOf" srcId="{4E6059DE-EDEE-49AB-BCB2-6D222BD4BEB8}" destId="{68F55A43-E5D7-443D-9B60-1180557B3C2C}" srcOrd="0" destOrd="0" presId="urn:microsoft.com/office/officeart/2005/8/layout/hierarchy2"/>
    <dgm:cxn modelId="{548139BB-5490-41A0-A9E8-84F629E60908}" type="presParOf" srcId="{4E6059DE-EDEE-49AB-BCB2-6D222BD4BEB8}" destId="{92364BF7-159C-48A5-AB97-ABDC2E8C89A0}" srcOrd="1" destOrd="0" presId="urn:microsoft.com/office/officeart/2005/8/layout/hierarchy2"/>
    <dgm:cxn modelId="{6CB1E4FA-7D8F-4CFC-873C-F1A2F656032C}" type="presParOf" srcId="{92364BF7-159C-48A5-AB97-ABDC2E8C89A0}" destId="{815165CC-C69B-4C69-890C-CE5CCCE9276E}" srcOrd="0" destOrd="0" presId="urn:microsoft.com/office/officeart/2005/8/layout/hierarchy2"/>
    <dgm:cxn modelId="{4A5F09E0-D708-4D0E-92A5-2E74CAB28769}" type="presParOf" srcId="{815165CC-C69B-4C69-890C-CE5CCCE9276E}" destId="{D3C9DD42-E875-4CCF-85A4-9EBE10BBCD4A}" srcOrd="0" destOrd="0" presId="urn:microsoft.com/office/officeart/2005/8/layout/hierarchy2"/>
    <dgm:cxn modelId="{81B63D48-B68A-4355-9005-57B814BC55B7}" type="presParOf" srcId="{92364BF7-159C-48A5-AB97-ABDC2E8C89A0}" destId="{B28591EB-2384-400D-9FD5-2867AA47F85E}" srcOrd="1" destOrd="0" presId="urn:microsoft.com/office/officeart/2005/8/layout/hierarchy2"/>
    <dgm:cxn modelId="{C1A43990-6F6B-4E12-8EEF-06CEE2957080}" type="presParOf" srcId="{B28591EB-2384-400D-9FD5-2867AA47F85E}" destId="{5327F5E1-1D70-4FD1-8252-D542D6DAD197}" srcOrd="0" destOrd="0" presId="urn:microsoft.com/office/officeart/2005/8/layout/hierarchy2"/>
    <dgm:cxn modelId="{315835E6-7131-46D1-BF48-8D6DF76EC58F}" type="presParOf" srcId="{B28591EB-2384-400D-9FD5-2867AA47F85E}" destId="{97EBE7E7-16EE-4584-B6FC-0E6398B67919}" srcOrd="1" destOrd="0" presId="urn:microsoft.com/office/officeart/2005/8/layout/hierarchy2"/>
    <dgm:cxn modelId="{F31F924E-5ADA-4A67-A659-6B3FBBF1A2F2}" type="presParOf" srcId="{97EBE7E7-16EE-4584-B6FC-0E6398B67919}" destId="{E2455AF5-020D-483A-BD58-6549AA0C7D47}" srcOrd="0" destOrd="0" presId="urn:microsoft.com/office/officeart/2005/8/layout/hierarchy2"/>
    <dgm:cxn modelId="{9F4305F1-AC40-4ECB-B849-3361B6EC7046}" type="presParOf" srcId="{E2455AF5-020D-483A-BD58-6549AA0C7D47}" destId="{F0A66139-0AFA-45F8-8EFB-156A9527E13E}" srcOrd="0" destOrd="0" presId="urn:microsoft.com/office/officeart/2005/8/layout/hierarchy2"/>
    <dgm:cxn modelId="{03880AA4-1EC2-4F59-9297-6F392DA3E6CB}" type="presParOf" srcId="{97EBE7E7-16EE-4584-B6FC-0E6398B67919}" destId="{5908B0F2-06D3-495A-ADE8-F81EBF7A1D95}" srcOrd="1" destOrd="0" presId="urn:microsoft.com/office/officeart/2005/8/layout/hierarchy2"/>
    <dgm:cxn modelId="{07446B95-224D-4313-9427-67716E203706}" type="presParOf" srcId="{5908B0F2-06D3-495A-ADE8-F81EBF7A1D95}" destId="{5569A755-D207-4DBF-9103-DEA0F047B022}" srcOrd="0" destOrd="0" presId="urn:microsoft.com/office/officeart/2005/8/layout/hierarchy2"/>
    <dgm:cxn modelId="{E9FD6A91-0530-47D1-BE09-EA52732E57C2}" type="presParOf" srcId="{5908B0F2-06D3-495A-ADE8-F81EBF7A1D95}" destId="{87CB9138-5830-4735-B338-EFF546D5F764}" srcOrd="1" destOrd="0" presId="urn:microsoft.com/office/officeart/2005/8/layout/hierarchy2"/>
    <dgm:cxn modelId="{A5FF777A-A652-46D6-B559-2133C90949D0}" type="presParOf" srcId="{97EBE7E7-16EE-4584-B6FC-0E6398B67919}" destId="{17C5C2CE-F922-4F29-80A8-A4543088ABED}" srcOrd="2" destOrd="0" presId="urn:microsoft.com/office/officeart/2005/8/layout/hierarchy2"/>
    <dgm:cxn modelId="{20733668-AAB6-4B91-9B23-EC70E72A1701}" type="presParOf" srcId="{17C5C2CE-F922-4F29-80A8-A4543088ABED}" destId="{6D9C64EC-97DE-4063-9B34-448256DEBB3D}" srcOrd="0" destOrd="0" presId="urn:microsoft.com/office/officeart/2005/8/layout/hierarchy2"/>
    <dgm:cxn modelId="{B5FE96AE-017A-4185-9E43-396789C0C4F2}" type="presParOf" srcId="{97EBE7E7-16EE-4584-B6FC-0E6398B67919}" destId="{E666198B-5ED8-4140-81DC-1D08019A44F4}" srcOrd="3" destOrd="0" presId="urn:microsoft.com/office/officeart/2005/8/layout/hierarchy2"/>
    <dgm:cxn modelId="{B9B2EC0D-6C31-4798-B552-362D5E17C1BE}" type="presParOf" srcId="{E666198B-5ED8-4140-81DC-1D08019A44F4}" destId="{B3EE07C4-4543-4915-BC84-C0AFF6048E4A}" srcOrd="0" destOrd="0" presId="urn:microsoft.com/office/officeart/2005/8/layout/hierarchy2"/>
    <dgm:cxn modelId="{FE982C39-764B-49AC-8484-E4DCD8E25DD6}" type="presParOf" srcId="{E666198B-5ED8-4140-81DC-1D08019A44F4}" destId="{4C455B3A-C291-4DCE-8810-DB16F767C423}" srcOrd="1" destOrd="0" presId="urn:microsoft.com/office/officeart/2005/8/layout/hierarchy2"/>
    <dgm:cxn modelId="{627BCABC-93D4-482F-9508-BEC2FACBF037}" type="presParOf" srcId="{92364BF7-159C-48A5-AB97-ABDC2E8C89A0}" destId="{0F50324D-7DC8-448B-9E20-610764A247E4}" srcOrd="2" destOrd="0" presId="urn:microsoft.com/office/officeart/2005/8/layout/hierarchy2"/>
    <dgm:cxn modelId="{AC2C0A43-5BC1-4EDC-9111-FE2EC8215A2C}" type="presParOf" srcId="{0F50324D-7DC8-448B-9E20-610764A247E4}" destId="{2D19DAD8-92F1-48DC-9FFA-653BA5869D46}" srcOrd="0" destOrd="0" presId="urn:microsoft.com/office/officeart/2005/8/layout/hierarchy2"/>
    <dgm:cxn modelId="{1B2BCE42-8F92-4C06-8C2E-A72433FF9BA7}" type="presParOf" srcId="{92364BF7-159C-48A5-AB97-ABDC2E8C89A0}" destId="{5E776E9D-585B-4848-A9AC-CB6EE4E37E35}" srcOrd="3" destOrd="0" presId="urn:microsoft.com/office/officeart/2005/8/layout/hierarchy2"/>
    <dgm:cxn modelId="{991C4DD7-9D72-42A0-A62F-72A3657A6DCD}" type="presParOf" srcId="{5E776E9D-585B-4848-A9AC-CB6EE4E37E35}" destId="{75595326-976C-4418-BD37-FC9920BC2431}" srcOrd="0" destOrd="0" presId="urn:microsoft.com/office/officeart/2005/8/layout/hierarchy2"/>
    <dgm:cxn modelId="{2D6B330E-E753-42A7-904C-479E773507DB}" type="presParOf" srcId="{5E776E9D-585B-4848-A9AC-CB6EE4E37E35}" destId="{399C8FC5-51B1-4E2F-A24C-F524C4633517}" srcOrd="1" destOrd="0" presId="urn:microsoft.com/office/officeart/2005/8/layout/hierarchy2"/>
    <dgm:cxn modelId="{7AD77DB3-78F4-47DF-88AC-B27990C13D7B}" type="presParOf" srcId="{399C8FC5-51B1-4E2F-A24C-F524C4633517}" destId="{5D25344C-7E63-4522-BE38-6BCAB31B4BDE}" srcOrd="0" destOrd="0" presId="urn:microsoft.com/office/officeart/2005/8/layout/hierarchy2"/>
    <dgm:cxn modelId="{EA249B45-634B-455F-AC64-AEAB5013C229}" type="presParOf" srcId="{5D25344C-7E63-4522-BE38-6BCAB31B4BDE}" destId="{ED587ECE-E042-4657-9815-24CE60608828}" srcOrd="0" destOrd="0" presId="urn:microsoft.com/office/officeart/2005/8/layout/hierarchy2"/>
    <dgm:cxn modelId="{F9FE00C9-0B6D-49F9-ACF1-DCD557D40AEA}" type="presParOf" srcId="{399C8FC5-51B1-4E2F-A24C-F524C4633517}" destId="{3239AFBD-F278-4594-879F-ED9295BFE908}" srcOrd="1" destOrd="0" presId="urn:microsoft.com/office/officeart/2005/8/layout/hierarchy2"/>
    <dgm:cxn modelId="{8AB9FDC4-166E-4EF7-AE3B-216CCE32E28F}" type="presParOf" srcId="{3239AFBD-F278-4594-879F-ED9295BFE908}" destId="{8D225C66-358E-41DB-8FE4-F8BB00567E32}" srcOrd="0" destOrd="0" presId="urn:microsoft.com/office/officeart/2005/8/layout/hierarchy2"/>
    <dgm:cxn modelId="{4B06C13C-9C6E-4729-9BF6-090DC58B90FA}" type="presParOf" srcId="{3239AFBD-F278-4594-879F-ED9295BFE908}" destId="{4FBFB308-6AB0-49BE-A5F5-B79FD81C04F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048F2-B21F-450F-B042-867E65573496}">
      <dsp:nvSpPr>
        <dsp:cNvPr id="0" name=""/>
        <dsp:cNvSpPr/>
      </dsp:nvSpPr>
      <dsp:spPr>
        <a:xfrm>
          <a:off x="0" y="87578"/>
          <a:ext cx="2419960" cy="1216223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>
            <a:solidFill>
              <a:schemeClr val="tx1"/>
            </a:solidFill>
          </a:endParaRPr>
        </a:p>
      </dsp:txBody>
      <dsp:txXfrm>
        <a:off x="0" y="87578"/>
        <a:ext cx="2419960" cy="1216223"/>
      </dsp:txXfrm>
    </dsp:sp>
    <dsp:sp modelId="{DBF14719-661B-45CD-B818-0ED4B021AE4D}">
      <dsp:nvSpPr>
        <dsp:cNvPr id="0" name=""/>
        <dsp:cNvSpPr/>
      </dsp:nvSpPr>
      <dsp:spPr>
        <a:xfrm>
          <a:off x="2624592" y="4960"/>
          <a:ext cx="3469480" cy="1216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</a:rPr>
            <a:t>Благоустройство </a:t>
          </a:r>
          <a:r>
            <a:rPr lang="ru-RU" sz="1800" b="0" kern="1200" dirty="0">
              <a:solidFill>
                <a:schemeClr val="tx1"/>
              </a:solidFill>
            </a:rPr>
            <a:t>общественного пространства «Парк Победы</a:t>
          </a:r>
          <a:r>
            <a:rPr lang="ru-RU" sz="1800" b="0" kern="1200" dirty="0" smtClean="0">
              <a:solidFill>
                <a:schemeClr val="tx1"/>
              </a:solidFill>
            </a:rPr>
            <a:t>»-5360,5 </a:t>
          </a:r>
          <a:r>
            <a:rPr lang="ru-RU" sz="1800" b="0" kern="1200" dirty="0" err="1" smtClean="0">
              <a:solidFill>
                <a:schemeClr val="tx1"/>
              </a:solidFill>
            </a:rPr>
            <a:t>тыс.руб</a:t>
          </a:r>
          <a:r>
            <a:rPr lang="ru-RU" sz="1800" b="0" kern="1200" dirty="0" smtClean="0">
              <a:solidFill>
                <a:schemeClr val="tx1"/>
              </a:solidFill>
            </a:rPr>
            <a:t>.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2624592" y="4960"/>
        <a:ext cx="3469480" cy="1216223"/>
      </dsp:txXfrm>
    </dsp:sp>
    <dsp:sp modelId="{C52F8801-3325-45FD-B066-2A71807E4DC0}">
      <dsp:nvSpPr>
        <dsp:cNvPr id="0" name=""/>
        <dsp:cNvSpPr/>
      </dsp:nvSpPr>
      <dsp:spPr>
        <a:xfrm>
          <a:off x="410548" y="1383679"/>
          <a:ext cx="2027039" cy="1216223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1"/>
            </a:solidFill>
          </a:endParaRPr>
        </a:p>
      </dsp:txBody>
      <dsp:txXfrm>
        <a:off x="410548" y="1383679"/>
        <a:ext cx="2027039" cy="1216223"/>
      </dsp:txXfrm>
    </dsp:sp>
    <dsp:sp modelId="{A6D61A42-3A22-4DC4-AB80-637679C3CF71}">
      <dsp:nvSpPr>
        <dsp:cNvPr id="0" name=""/>
        <dsp:cNvSpPr/>
      </dsp:nvSpPr>
      <dsp:spPr>
        <a:xfrm>
          <a:off x="3128888" y="1461785"/>
          <a:ext cx="2861631" cy="121622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Переселение граждан из аварийного жилищного фонда- 6974,5 </a:t>
          </a:r>
          <a:r>
            <a:rPr lang="ru-RU" sz="1800" kern="1200" dirty="0" err="1" smtClean="0">
              <a:solidFill>
                <a:schemeClr val="tx1"/>
              </a:solidFill>
            </a:rPr>
            <a:t>тыс.руб</a:t>
          </a:r>
          <a:r>
            <a:rPr lang="ru-RU" sz="1800" kern="1200" dirty="0" smtClean="0">
              <a:solidFill>
                <a:schemeClr val="tx1"/>
              </a:solidFill>
            </a:rPr>
            <a:t>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128888" y="1461785"/>
        <a:ext cx="2861631" cy="1216223"/>
      </dsp:txXfrm>
    </dsp:sp>
    <dsp:sp modelId="{DB9D2BD5-26F6-43E4-905D-2C6E02386AB0}">
      <dsp:nvSpPr>
        <dsp:cNvPr id="0" name=""/>
        <dsp:cNvSpPr/>
      </dsp:nvSpPr>
      <dsp:spPr>
        <a:xfrm>
          <a:off x="0" y="2774281"/>
          <a:ext cx="3422270" cy="1216223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Замена котла в центральной котельной </a:t>
          </a:r>
          <a:r>
            <a:rPr lang="ru-RU" sz="1600" kern="1200" dirty="0" err="1" smtClean="0">
              <a:solidFill>
                <a:schemeClr val="tx1"/>
              </a:solidFill>
            </a:rPr>
            <a:t>р.п.Большое</a:t>
          </a:r>
          <a:r>
            <a:rPr lang="ru-RU" sz="1600" kern="1200" dirty="0" smtClean="0">
              <a:solidFill>
                <a:schemeClr val="tx1"/>
              </a:solidFill>
            </a:rPr>
            <a:t> Мурашкино- 1206,7 </a:t>
          </a:r>
          <a:r>
            <a:rPr lang="ru-RU" sz="1600" kern="1200" dirty="0" err="1" smtClean="0">
              <a:solidFill>
                <a:schemeClr val="tx1"/>
              </a:solidFill>
            </a:rPr>
            <a:t>тыс.руб</a:t>
          </a:r>
          <a:r>
            <a:rPr lang="ru-RU" sz="1600" kern="1200" dirty="0" smtClean="0">
              <a:solidFill>
                <a:schemeClr val="tx1"/>
              </a:solidFill>
            </a:rPr>
            <a:t>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2774281"/>
        <a:ext cx="3422270" cy="1216223"/>
      </dsp:txXfrm>
    </dsp:sp>
    <dsp:sp modelId="{CB85A72E-8289-47C3-85B2-7B740E8204F3}">
      <dsp:nvSpPr>
        <dsp:cNvPr id="0" name=""/>
        <dsp:cNvSpPr/>
      </dsp:nvSpPr>
      <dsp:spPr>
        <a:xfrm>
          <a:off x="3701912" y="2774281"/>
          <a:ext cx="2027039" cy="121622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Обеспечение жилыми помещениями граждан, утративших жилые помещения в результате пожара-903,8 </a:t>
          </a:r>
          <a:r>
            <a:rPr lang="ru-RU" sz="1600" kern="1200" dirty="0" err="1" smtClean="0">
              <a:solidFill>
                <a:schemeClr val="tx1"/>
              </a:solidFill>
            </a:rPr>
            <a:t>тыс.рублей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701912" y="2774281"/>
        <a:ext cx="2027039" cy="1216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55A43-E5D7-443D-9B60-1180557B3C2C}">
      <dsp:nvSpPr>
        <dsp:cNvPr id="0" name=""/>
        <dsp:cNvSpPr/>
      </dsp:nvSpPr>
      <dsp:spPr>
        <a:xfrm>
          <a:off x="0" y="858653"/>
          <a:ext cx="1896264" cy="2211357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Капитальные вложения , всего- 12,6 </a:t>
          </a:r>
          <a:r>
            <a:rPr lang="ru-RU" sz="2400" kern="1200" dirty="0" err="1" smtClean="0"/>
            <a:t>млн.рублей</a:t>
          </a:r>
          <a:endParaRPr lang="ru-RU" sz="2400" kern="1200" dirty="0"/>
        </a:p>
      </dsp:txBody>
      <dsp:txXfrm>
        <a:off x="55540" y="914193"/>
        <a:ext cx="1785184" cy="2100277"/>
      </dsp:txXfrm>
    </dsp:sp>
    <dsp:sp modelId="{815165CC-C69B-4C69-890C-CE5CCCE9276E}">
      <dsp:nvSpPr>
        <dsp:cNvPr id="0" name=""/>
        <dsp:cNvSpPr/>
      </dsp:nvSpPr>
      <dsp:spPr>
        <a:xfrm rot="18983499">
          <a:off x="1749961" y="1575488"/>
          <a:ext cx="1060441" cy="46273"/>
        </a:xfrm>
        <a:custGeom>
          <a:avLst/>
          <a:gdLst/>
          <a:ahLst/>
          <a:cxnLst/>
          <a:rect l="0" t="0" r="0" b="0"/>
          <a:pathLst>
            <a:path>
              <a:moveTo>
                <a:pt x="0" y="23136"/>
              </a:moveTo>
              <a:lnTo>
                <a:pt x="1060441" y="231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53671" y="1572114"/>
        <a:ext cx="53022" cy="53022"/>
      </dsp:txXfrm>
    </dsp:sp>
    <dsp:sp modelId="{5327F5E1-1D70-4FD1-8252-D542D6DAD197}">
      <dsp:nvSpPr>
        <dsp:cNvPr id="0" name=""/>
        <dsp:cNvSpPr/>
      </dsp:nvSpPr>
      <dsp:spPr>
        <a:xfrm>
          <a:off x="2664099" y="438061"/>
          <a:ext cx="1896264" cy="158971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Переселение граждан из аварийного жилого фонда – 6,9 млн. рублей,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710660" y="484622"/>
        <a:ext cx="1803142" cy="1496592"/>
      </dsp:txXfrm>
    </dsp:sp>
    <dsp:sp modelId="{E2455AF5-020D-483A-BD58-6549AA0C7D47}">
      <dsp:nvSpPr>
        <dsp:cNvPr id="0" name=""/>
        <dsp:cNvSpPr/>
      </dsp:nvSpPr>
      <dsp:spPr>
        <a:xfrm rot="19114550">
          <a:off x="4433833" y="875141"/>
          <a:ext cx="1011567" cy="46273"/>
        </a:xfrm>
        <a:custGeom>
          <a:avLst/>
          <a:gdLst/>
          <a:ahLst/>
          <a:cxnLst/>
          <a:rect l="0" t="0" r="0" b="0"/>
          <a:pathLst>
            <a:path>
              <a:moveTo>
                <a:pt x="0" y="23136"/>
              </a:moveTo>
              <a:lnTo>
                <a:pt x="1011567" y="231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14327" y="872988"/>
        <a:ext cx="50578" cy="50578"/>
      </dsp:txXfrm>
    </dsp:sp>
    <dsp:sp modelId="{5569A755-D207-4DBF-9103-DEA0F047B022}">
      <dsp:nvSpPr>
        <dsp:cNvPr id="0" name=""/>
        <dsp:cNvSpPr/>
      </dsp:nvSpPr>
      <dsp:spPr>
        <a:xfrm>
          <a:off x="5318870" y="89570"/>
          <a:ext cx="1896264" cy="94813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Приобретение жилья для детей-сирот- 3,3 </a:t>
          </a:r>
          <a:r>
            <a:rPr lang="ru-RU" sz="1600" kern="1200" dirty="0" err="1" smtClean="0">
              <a:solidFill>
                <a:schemeClr val="tx1"/>
              </a:solidFill>
            </a:rPr>
            <a:t>млн.рублей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346640" y="117340"/>
        <a:ext cx="1840724" cy="892592"/>
      </dsp:txXfrm>
    </dsp:sp>
    <dsp:sp modelId="{17C5C2CE-F922-4F29-80A8-A4543088ABED}">
      <dsp:nvSpPr>
        <dsp:cNvPr id="0" name=""/>
        <dsp:cNvSpPr/>
      </dsp:nvSpPr>
      <dsp:spPr>
        <a:xfrm rot="2142401">
          <a:off x="4472565" y="1482370"/>
          <a:ext cx="934102" cy="46273"/>
        </a:xfrm>
        <a:custGeom>
          <a:avLst/>
          <a:gdLst/>
          <a:ahLst/>
          <a:cxnLst/>
          <a:rect l="0" t="0" r="0" b="0"/>
          <a:pathLst>
            <a:path>
              <a:moveTo>
                <a:pt x="0" y="23136"/>
              </a:moveTo>
              <a:lnTo>
                <a:pt x="934102" y="231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16264" y="1482154"/>
        <a:ext cx="46705" cy="46705"/>
      </dsp:txXfrm>
    </dsp:sp>
    <dsp:sp modelId="{B3EE07C4-4543-4915-BC84-C0AFF6048E4A}">
      <dsp:nvSpPr>
        <dsp:cNvPr id="0" name=""/>
        <dsp:cNvSpPr/>
      </dsp:nvSpPr>
      <dsp:spPr>
        <a:xfrm>
          <a:off x="5318870" y="1179922"/>
          <a:ext cx="1896264" cy="119634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Приобретение жилья для граждан, утратившим его в результате пожара-0,9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err="1" smtClean="0">
              <a:solidFill>
                <a:schemeClr val="tx1"/>
              </a:solidFill>
            </a:rPr>
            <a:t>млн.рублей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353910" y="1214962"/>
        <a:ext cx="1826184" cy="1126263"/>
      </dsp:txXfrm>
    </dsp:sp>
    <dsp:sp modelId="{0F50324D-7DC8-448B-9E20-610764A247E4}">
      <dsp:nvSpPr>
        <dsp:cNvPr id="0" name=""/>
        <dsp:cNvSpPr/>
      </dsp:nvSpPr>
      <dsp:spPr>
        <a:xfrm rot="3392192">
          <a:off x="1642428" y="2413246"/>
          <a:ext cx="1131695" cy="46273"/>
        </a:xfrm>
        <a:custGeom>
          <a:avLst/>
          <a:gdLst/>
          <a:ahLst/>
          <a:cxnLst/>
          <a:rect l="0" t="0" r="0" b="0"/>
          <a:pathLst>
            <a:path>
              <a:moveTo>
                <a:pt x="0" y="23136"/>
              </a:moveTo>
              <a:lnTo>
                <a:pt x="1131695" y="231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79983" y="2408090"/>
        <a:ext cx="56584" cy="56584"/>
      </dsp:txXfrm>
    </dsp:sp>
    <dsp:sp modelId="{75595326-976C-4418-BD37-FC9920BC2431}">
      <dsp:nvSpPr>
        <dsp:cNvPr id="0" name=""/>
        <dsp:cNvSpPr/>
      </dsp:nvSpPr>
      <dsp:spPr>
        <a:xfrm>
          <a:off x="2520287" y="2302374"/>
          <a:ext cx="1896264" cy="121212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Реконструкция водопровода в </a:t>
          </a:r>
          <a:r>
            <a:rPr lang="ru-RU" sz="1600" kern="1200" dirty="0" err="1" smtClean="0">
              <a:solidFill>
                <a:schemeClr val="tx1"/>
              </a:solidFill>
            </a:rPr>
            <a:t>р.п.Б.Мурашкино</a:t>
          </a:r>
          <a:r>
            <a:rPr lang="ru-RU" sz="1600" kern="1200" dirty="0" smtClean="0">
              <a:solidFill>
                <a:schemeClr val="tx1"/>
              </a:solidFill>
            </a:rPr>
            <a:t>- 1,0 </a:t>
          </a:r>
          <a:r>
            <a:rPr lang="ru-RU" sz="1600" kern="1200" dirty="0" err="1" smtClean="0">
              <a:solidFill>
                <a:schemeClr val="tx1"/>
              </a:solidFill>
            </a:rPr>
            <a:t>млн.руб</a:t>
          </a:r>
          <a:r>
            <a:rPr lang="ru-RU" sz="1600" kern="1200" dirty="0" smtClean="0">
              <a:solidFill>
                <a:schemeClr val="tx1"/>
              </a:solidFill>
            </a:rPr>
            <a:t>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555789" y="2337876"/>
        <a:ext cx="1825260" cy="1141116"/>
      </dsp:txXfrm>
    </dsp:sp>
    <dsp:sp modelId="{5D25344C-7E63-4522-BE38-6BCAB31B4BDE}">
      <dsp:nvSpPr>
        <dsp:cNvPr id="0" name=""/>
        <dsp:cNvSpPr/>
      </dsp:nvSpPr>
      <dsp:spPr>
        <a:xfrm rot="319559">
          <a:off x="4414595" y="2927357"/>
          <a:ext cx="906230" cy="46273"/>
        </a:xfrm>
        <a:custGeom>
          <a:avLst/>
          <a:gdLst/>
          <a:ahLst/>
          <a:cxnLst/>
          <a:rect l="0" t="0" r="0" b="0"/>
          <a:pathLst>
            <a:path>
              <a:moveTo>
                <a:pt x="0" y="23136"/>
              </a:moveTo>
              <a:lnTo>
                <a:pt x="906230" y="231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45055" y="2927837"/>
        <a:ext cx="45311" cy="45311"/>
      </dsp:txXfrm>
    </dsp:sp>
    <dsp:sp modelId="{8D225C66-358E-41DB-8FE4-F8BB00567E32}">
      <dsp:nvSpPr>
        <dsp:cNvPr id="0" name=""/>
        <dsp:cNvSpPr/>
      </dsp:nvSpPr>
      <dsp:spPr>
        <a:xfrm>
          <a:off x="5318870" y="2518486"/>
          <a:ext cx="1896264" cy="94813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Строительство</a:t>
          </a:r>
          <a:r>
            <a:rPr lang="ru-RU" sz="1400" kern="1200" baseline="0" dirty="0" smtClean="0">
              <a:solidFill>
                <a:schemeClr val="tx1"/>
              </a:solidFill>
            </a:rPr>
            <a:t> противопожарного резервуара – 0,6  </a:t>
          </a:r>
          <a:r>
            <a:rPr lang="ru-RU" sz="1400" kern="1200" baseline="0" dirty="0" err="1" smtClean="0">
              <a:solidFill>
                <a:schemeClr val="tx1"/>
              </a:solidFill>
            </a:rPr>
            <a:t>млн.руб</a:t>
          </a:r>
          <a:r>
            <a:rPr lang="ru-RU" sz="1400" kern="1200" baseline="0" dirty="0" smtClean="0">
              <a:solidFill>
                <a:schemeClr val="tx1"/>
              </a:solidFill>
            </a:rPr>
            <a:t>.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346640" y="2546256"/>
        <a:ext cx="1840724" cy="892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6EFE-6EBB-4A5A-AC07-42B8D1A09CB2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B2542-1894-4739-85FC-D86A692A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35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57763" cy="3719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EF70BC-E77A-4F80-AB9E-692D656F593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84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69E-B67C-4DBF-8D33-EADCB576AA76}" type="datetime1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C419-DF79-4E44-ADE6-BE4D87FA6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4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B723-3125-4475-987C-C25477D0A209}" type="datetime1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C419-DF79-4E44-ADE6-BE4D87FA6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0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624A-D1C0-4B62-B8DF-EA9EEBB6AEAD}" type="datetime1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C419-DF79-4E44-ADE6-BE4D87FA6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62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8324850" cy="1104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143000" y="1790700"/>
            <a:ext cx="7772400" cy="4381500"/>
          </a:xfrm>
        </p:spPr>
        <p:txBody>
          <a:bodyPr>
            <a:normAutofit/>
          </a:bodyPr>
          <a:lstStyle/>
          <a:p>
            <a:pPr lvl="0"/>
            <a:r>
              <a:rPr lang="ru-RU" noProof="0" dirty="0" smtClean="0"/>
              <a:t>Вставка диаграммы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2A66F-3DCE-4B76-86AB-E744598020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15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614F-3C64-46DA-A6B6-97CE7F193F0A}" type="datetime1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C419-DF79-4E44-ADE6-BE4D87FA6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8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0BDE-706C-4D60-BC18-431B37E78DCC}" type="datetime1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C419-DF79-4E44-ADE6-BE4D87FA6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89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0125F-EACF-4A3D-8E8B-7D3AF412EC27}" type="datetime1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C419-DF79-4E44-ADE6-BE4D87FA6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31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949A-28F2-406D-A14F-0A479DDF68DD}" type="datetime1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C419-DF79-4E44-ADE6-BE4D87FA6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20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2510-0739-4252-B214-36745C64C276}" type="datetime1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C419-DF79-4E44-ADE6-BE4D87FA6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45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780CC-F698-415D-BDD0-D043A56E510E}" type="datetime1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C419-DF79-4E44-ADE6-BE4D87FA6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7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40A8-E9E5-4472-AE4B-35229BE93191}" type="datetime1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C419-DF79-4E44-ADE6-BE4D87FA6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88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0D27-647B-402E-8F20-29B301EFE502}" type="datetime1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C419-DF79-4E44-ADE6-BE4D87FA6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06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58A89-2FB3-4735-BC5A-AD485B259AA3}" type="datetime1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BC419-DF79-4E44-ADE6-BE4D87FA6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0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4776" y1="35928" x2="56716" y2="38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25" y="404664"/>
            <a:ext cx="1224136" cy="151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2564904"/>
            <a:ext cx="80648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</a:p>
          <a:p>
            <a:pPr algn="ctr"/>
            <a:r>
              <a:rPr lang="ru-RU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решения Земского собрания Большемурашкинского муниципального района «Об утверждении отчета об исполнении районного бюджета </a:t>
            </a:r>
          </a:p>
          <a:p>
            <a:pPr algn="ctr"/>
            <a:r>
              <a:rPr lang="ru-RU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2019 год»</a:t>
            </a:r>
            <a:endParaRPr lang="ru-RU" sz="32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9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899592" y="116632"/>
            <a:ext cx="7146451" cy="697988"/>
          </a:xfrm>
          <a:prstGeom prst="homePlate">
            <a:avLst/>
          </a:prstGeom>
          <a:solidFill>
            <a:srgbClr val="FFFFCC"/>
          </a:solidFill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бюджета по основным направлениям за 2019 год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C419-DF79-4E44-ADE6-BE4D87FA6F42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603287"/>
              </p:ext>
            </p:extLst>
          </p:nvPr>
        </p:nvGraphicFramePr>
        <p:xfrm>
          <a:off x="476373" y="1198806"/>
          <a:ext cx="8344099" cy="5039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36504"/>
                <a:gridCol w="1296144"/>
                <a:gridCol w="1152128"/>
                <a:gridCol w="13593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направления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01.01.2019 г.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плану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66"/>
                    </a:solidFill>
                  </a:tcPr>
                </a:tc>
              </a:tr>
              <a:tr h="26288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расходы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53756,8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53471,1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27659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безопасность и правоохранительная деятельность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4508,6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4507,2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</a:tr>
              <a:tr h="22401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68988,7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61543,8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28213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25538,7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23249,7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6537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10274,2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2628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207626,4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206522,4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24000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кинематография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61198,8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59390,2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18170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18180,5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18119,8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6742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3542,8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3542,8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2551,2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2551,2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6397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21934,0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21934,0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478594,3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455546,2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46404" y="762984"/>
            <a:ext cx="1099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223361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557211" y="404664"/>
            <a:ext cx="7344816" cy="720080"/>
          </a:xfrm>
          <a:prstGeom prst="homePlate">
            <a:avLst/>
          </a:prstGeom>
          <a:solidFill>
            <a:srgbClr val="FFFFCC"/>
          </a:solidFill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районного бюджета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отраслям за 2019 год, в %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C419-DF79-4E44-ADE6-BE4D87FA6F42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12123531"/>
              </p:ext>
            </p:extLst>
          </p:nvPr>
        </p:nvGraphicFramePr>
        <p:xfrm>
          <a:off x="797446" y="1412776"/>
          <a:ext cx="8064896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567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C419-DF79-4E44-ADE6-BE4D87FA6F42}" type="slidenum">
              <a:rPr lang="ru-RU" smtClean="0"/>
              <a:t>12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11329" y="303734"/>
            <a:ext cx="7848872" cy="1152128"/>
          </a:xfrm>
          <a:prstGeom prst="roundRect">
            <a:avLst/>
          </a:prstGeom>
          <a:solidFill>
            <a:srgbClr val="FFCC00"/>
          </a:solidFill>
          <a:ln>
            <a:solidFill>
              <a:srgbClr val="FF6600"/>
            </a:solidFill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расходов районного бюджета в </a:t>
            </a: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рамках муниципальных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 и </a:t>
            </a: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непрограммные расходы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947319"/>
            <a:ext cx="8142611" cy="4608512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979713" y="2208684"/>
            <a:ext cx="3904764" cy="1246685"/>
          </a:xfrm>
          <a:prstGeom prst="ellipse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440,8 млн. руб.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(96,8 %)</a:t>
            </a: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38849" y="3068960"/>
            <a:ext cx="2016224" cy="95865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14,7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млн. руб.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(3,2 %)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416744" y="4251575"/>
            <a:ext cx="314227" cy="216024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1835696" y="4221088"/>
            <a:ext cx="66247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бюджета , формируемых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 рамках муниципальных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ru-RU" altLang="ru-RU" sz="1600" dirty="0">
              <a:latin typeface="Georgia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 flipV="1">
            <a:off x="1416744" y="4761148"/>
            <a:ext cx="314227" cy="2520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1979713" y="4761148"/>
            <a:ext cx="5400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Непрограммные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1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85918" y="2146572"/>
            <a:ext cx="8372162" cy="634355"/>
          </a:xfrm>
          <a:prstGeom prst="round2DiagRect">
            <a:avLst/>
          </a:prstGeom>
          <a:solidFill>
            <a:srgbClr val="FFCCFF"/>
          </a:solidFill>
          <a:ln>
            <a:solidFill>
              <a:srgbClr val="FF00FF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98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5D03341-8001-479B-9027-1C62317AA60C}" type="slidenum">
              <a:rPr lang="ru-RU" altLang="ru-RU" sz="1100" smtClean="0">
                <a:latin typeface="Times New Roman" pitchFamily="18" charset="0"/>
                <a:cs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1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3" name="TextBox 3"/>
          <p:cNvSpPr txBox="1">
            <a:spLocks noChangeArrowheads="1"/>
          </p:cNvSpPr>
          <p:nvPr/>
        </p:nvSpPr>
        <p:spPr bwMode="auto">
          <a:xfrm>
            <a:off x="468311" y="2122190"/>
            <a:ext cx="820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Формирование на территории Большемурашкинского муниципального района образовательной системы, обеспечивающей доступность качественного образования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261" y="3067422"/>
            <a:ext cx="2711063" cy="1925295"/>
          </a:xfrm>
          <a:prstGeom prst="roundRect">
            <a:avLst>
              <a:gd name="adj" fmla="val 8594"/>
            </a:avLst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827088" y="1196752"/>
            <a:ext cx="76327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бюджете на </a:t>
            </a:r>
            <a:r>
              <a:rPr lang="ru-RU" sz="1600" b="1" i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запланирована </a:t>
            </a:r>
            <a:r>
              <a:rPr lang="ru-RU" sz="1600" b="1" i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206 453,9 </a:t>
            </a:r>
            <a:r>
              <a:rPr lang="ru-RU" sz="1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600" b="1" i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руб., исполнена на сумму 205 350,0 тыс. руб.</a:t>
            </a:r>
            <a:endParaRPr lang="ru-RU" sz="1600" b="1" i="1" dirty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4813" y="188913"/>
            <a:ext cx="840898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образования Большемурашкинского муниципального района на 2018-2020 годы»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4" y="3101702"/>
            <a:ext cx="2448272" cy="17281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7" name="Picture 3" descr="C:\Users\Budg_2\Desktop\pobediteli-muzykalno-literaturnoy-kompozitsii-pashalnaya-radost-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946" y="4396147"/>
            <a:ext cx="2415728" cy="1886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2" descr="https://im0-tub-ru.yandex.net/i?id=b86205d9f1c6d970424a8f7661b8e94e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69160"/>
            <a:ext cx="2149008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7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6F09AD0-559F-462E-B0DB-9656B2071D0E}" type="slidenum">
              <a:rPr lang="ru-RU" altLang="ru-RU" sz="1100" smtClean="0">
                <a:latin typeface="Times New Roman" pitchFamily="18" charset="0"/>
                <a:cs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1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96336" y="1112838"/>
            <a:ext cx="1142852" cy="647700"/>
          </a:xfrm>
          <a:prstGeom prst="roundRect">
            <a:avLst/>
          </a:prstGeom>
          <a:solidFill>
            <a:srgbClr val="99FFCC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 smtClean="0">
                <a:solidFill>
                  <a:schemeClr val="tx1"/>
                </a:solidFill>
              </a:rPr>
              <a:t>% исполнения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27088" y="188913"/>
            <a:ext cx="820896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образования Большемурашкинского муниципального района на 2018-2020 годы»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323528" y="2055639"/>
            <a:ext cx="3816350" cy="504825"/>
          </a:xfrm>
          <a:prstGeom prst="homePlat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i="1" dirty="0">
                <a:solidFill>
                  <a:schemeClr val="tx1"/>
                </a:solidFill>
              </a:rPr>
              <a:t>Подпрограмма 1.</a:t>
            </a:r>
          </a:p>
          <a:p>
            <a:pPr algn="ctr">
              <a:defRPr/>
            </a:pPr>
            <a:r>
              <a:rPr lang="ru-RU" sz="1100" i="1" dirty="0">
                <a:solidFill>
                  <a:schemeClr val="tx1"/>
                </a:solidFill>
              </a:rPr>
              <a:t> «Развитие дошкольного и общего образования»</a:t>
            </a:r>
          </a:p>
        </p:txBody>
      </p:sp>
      <p:sp>
        <p:nvSpPr>
          <p:cNvPr id="26" name="Пятиугольник 25"/>
          <p:cNvSpPr/>
          <p:nvPr/>
        </p:nvSpPr>
        <p:spPr>
          <a:xfrm>
            <a:off x="323528" y="3387279"/>
            <a:ext cx="3816350" cy="647700"/>
          </a:xfrm>
          <a:prstGeom prst="homePlat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i="1" dirty="0">
                <a:solidFill>
                  <a:schemeClr val="tx1"/>
                </a:solidFill>
              </a:rPr>
              <a:t>Подпрограмма  3. </a:t>
            </a:r>
          </a:p>
          <a:p>
            <a:pPr algn="ctr">
              <a:defRPr/>
            </a:pPr>
            <a:r>
              <a:rPr lang="ru-RU" sz="1100" i="1" dirty="0">
                <a:solidFill>
                  <a:schemeClr val="tx1"/>
                </a:solidFill>
              </a:rPr>
              <a:t>«Развитие системы оценки качества образования и информационной прозрачности системы образования»</a:t>
            </a:r>
          </a:p>
        </p:txBody>
      </p:sp>
      <p:sp>
        <p:nvSpPr>
          <p:cNvPr id="27" name="Пятиугольник 26"/>
          <p:cNvSpPr/>
          <p:nvPr/>
        </p:nvSpPr>
        <p:spPr>
          <a:xfrm>
            <a:off x="323528" y="2711649"/>
            <a:ext cx="3816350" cy="504825"/>
          </a:xfrm>
          <a:prstGeom prst="homePlat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i="1" dirty="0">
                <a:solidFill>
                  <a:schemeClr val="tx1"/>
                </a:solidFill>
              </a:rPr>
              <a:t>Подпрограмма 2. </a:t>
            </a:r>
          </a:p>
          <a:p>
            <a:pPr algn="ctr">
              <a:defRPr/>
            </a:pPr>
            <a:r>
              <a:rPr lang="ru-RU" sz="1100" i="1" dirty="0">
                <a:solidFill>
                  <a:schemeClr val="tx1"/>
                </a:solidFill>
              </a:rPr>
              <a:t> «Развитие дополнительного образования и воспитания детей и молодежи»</a:t>
            </a:r>
          </a:p>
        </p:txBody>
      </p:sp>
      <p:sp>
        <p:nvSpPr>
          <p:cNvPr id="28" name="Пятиугольник 27"/>
          <p:cNvSpPr/>
          <p:nvPr/>
        </p:nvSpPr>
        <p:spPr>
          <a:xfrm>
            <a:off x="323528" y="4797425"/>
            <a:ext cx="3816350" cy="503238"/>
          </a:xfrm>
          <a:prstGeom prst="homePlat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i="1" dirty="0">
                <a:solidFill>
                  <a:schemeClr val="tx1"/>
                </a:solidFill>
              </a:rPr>
              <a:t>Подпрограмма 5.</a:t>
            </a:r>
            <a:r>
              <a:rPr lang="ru-RU" sz="1100" i="1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ru-RU" sz="1100" i="1" dirty="0">
                <a:solidFill>
                  <a:schemeClr val="tx1"/>
                </a:solidFill>
              </a:rPr>
              <a:t>«Обеспечение реализации муниципальной программы»</a:t>
            </a:r>
          </a:p>
        </p:txBody>
      </p:sp>
      <p:sp>
        <p:nvSpPr>
          <p:cNvPr id="29" name="Пятиугольник 28"/>
          <p:cNvSpPr/>
          <p:nvPr/>
        </p:nvSpPr>
        <p:spPr>
          <a:xfrm>
            <a:off x="323528" y="4156571"/>
            <a:ext cx="3816350" cy="503238"/>
          </a:xfrm>
          <a:prstGeom prst="homePlat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i="1" dirty="0">
                <a:solidFill>
                  <a:schemeClr val="tx1"/>
                </a:solidFill>
              </a:rPr>
              <a:t>Подпрограмма 4.</a:t>
            </a:r>
          </a:p>
          <a:p>
            <a:pPr algn="ctr">
              <a:defRPr/>
            </a:pPr>
            <a:r>
              <a:rPr lang="ru-RU" sz="1100" i="1" dirty="0">
                <a:solidFill>
                  <a:schemeClr val="tx1"/>
                </a:solidFill>
              </a:rPr>
              <a:t> «Ресурсное обеспечение сферы образования»</a:t>
            </a:r>
            <a:endParaRPr lang="ru-RU" sz="1100" dirty="0"/>
          </a:p>
        </p:txBody>
      </p:sp>
      <p:sp>
        <p:nvSpPr>
          <p:cNvPr id="30" name="Пятиугольник 29"/>
          <p:cNvSpPr/>
          <p:nvPr/>
        </p:nvSpPr>
        <p:spPr>
          <a:xfrm>
            <a:off x="347341" y="5516562"/>
            <a:ext cx="3816350" cy="504825"/>
          </a:xfrm>
          <a:prstGeom prst="homePlat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i="1" dirty="0">
                <a:solidFill>
                  <a:schemeClr val="tx1"/>
                </a:solidFill>
              </a:rPr>
              <a:t>Подпрограмма </a:t>
            </a:r>
            <a:r>
              <a:rPr lang="ru-RU" sz="1100" b="1" i="1" dirty="0" smtClean="0">
                <a:solidFill>
                  <a:schemeClr val="tx1"/>
                </a:solidFill>
              </a:rPr>
              <a:t>7.</a:t>
            </a:r>
            <a:endParaRPr lang="ru-RU" sz="1100" b="1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i="1" dirty="0">
                <a:solidFill>
                  <a:schemeClr val="tx1"/>
                </a:solidFill>
              </a:rPr>
              <a:t> «Развитие молодежной политики в Большемурашкинском муниципальном районе»</a:t>
            </a:r>
            <a:endParaRPr lang="ru-RU" sz="1100" dirty="0"/>
          </a:p>
        </p:txBody>
      </p:sp>
      <p:pic>
        <p:nvPicPr>
          <p:cNvPr id="49165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83196"/>
            <a:ext cx="18621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6084168" y="2055638"/>
            <a:ext cx="1123206" cy="504825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153 888,9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тыс</a:t>
            </a:r>
            <a:r>
              <a:rPr lang="ru-RU" sz="1100" dirty="0">
                <a:solidFill>
                  <a:schemeClr val="tx1"/>
                </a:solidFill>
              </a:rPr>
              <a:t>. руб.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596336" y="2060575"/>
            <a:ext cx="1142852" cy="504825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99,4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110783" y="2744788"/>
            <a:ext cx="1123206" cy="504825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25 247,1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тыс. руб.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086053" y="3458715"/>
            <a:ext cx="1123206" cy="504825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4 465,9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 тыс. руб.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084168" y="4149725"/>
            <a:ext cx="1137494" cy="503238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891,9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тыс. руб.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086053" y="4788694"/>
            <a:ext cx="1123206" cy="503238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20 799,2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тыс. руб.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086053" y="5516560"/>
            <a:ext cx="1137494" cy="504825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57,0 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тыс. руб.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596336" y="2744788"/>
            <a:ext cx="1142852" cy="504825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100,0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596336" y="3458714"/>
            <a:ext cx="1142852" cy="504825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100,0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596336" y="4149725"/>
            <a:ext cx="1142852" cy="503238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100,0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596336" y="4797425"/>
            <a:ext cx="1142852" cy="503238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99,0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596336" y="5516563"/>
            <a:ext cx="1142852" cy="504825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100,0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650556" y="5516563"/>
            <a:ext cx="1123206" cy="504825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57,0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 тыс. руб.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650556" y="4809950"/>
            <a:ext cx="1123206" cy="504825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21 016,1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 тыс. руб.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644008" y="4156571"/>
            <a:ext cx="1123206" cy="504825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892,1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 тыс. руб.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631804" y="3458716"/>
            <a:ext cx="1123206" cy="504825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4 465,9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 тыс. руб.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622577" y="2744787"/>
            <a:ext cx="1123206" cy="504825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25 247,1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 тыс. руб.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631804" y="2047701"/>
            <a:ext cx="1123206" cy="504825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154 775,6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 тыс. руб.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064522" y="1112838"/>
            <a:ext cx="1142852" cy="647700"/>
          </a:xfrm>
          <a:prstGeom prst="roundRect">
            <a:avLst/>
          </a:prstGeom>
          <a:solidFill>
            <a:srgbClr val="99FFCC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 smtClean="0">
                <a:solidFill>
                  <a:schemeClr val="tx1"/>
                </a:solidFill>
              </a:rPr>
              <a:t>Исполнено за 2019 </a:t>
            </a:r>
            <a:r>
              <a:rPr lang="ru-RU" sz="1200" b="1" i="1" dirty="0">
                <a:solidFill>
                  <a:schemeClr val="tx1"/>
                </a:solidFill>
              </a:rPr>
              <a:t>год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612754" y="1128712"/>
            <a:ext cx="1142852" cy="647700"/>
          </a:xfrm>
          <a:prstGeom prst="roundRect">
            <a:avLst/>
          </a:prstGeom>
          <a:solidFill>
            <a:srgbClr val="99FFCC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 smtClean="0">
                <a:solidFill>
                  <a:schemeClr val="tx1"/>
                </a:solidFill>
              </a:rPr>
              <a:t>План на</a:t>
            </a:r>
          </a:p>
          <a:p>
            <a:pPr algn="ctr">
              <a:defRPr/>
            </a:pPr>
            <a:r>
              <a:rPr lang="ru-RU" sz="1200" b="1" i="1" dirty="0" smtClean="0">
                <a:solidFill>
                  <a:schemeClr val="tx1"/>
                </a:solidFill>
              </a:rPr>
              <a:t> 2019 </a:t>
            </a:r>
            <a:r>
              <a:rPr lang="ru-RU" sz="1200" b="1" i="1" dirty="0">
                <a:solidFill>
                  <a:schemeClr val="tx1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8676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43608" y="1042864"/>
            <a:ext cx="8352928" cy="738664"/>
          </a:xfrm>
          <a:prstGeom prst="roundRect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C419-DF79-4E44-ADE6-BE4D87FA6F42}" type="slidenum">
              <a:rPr lang="ru-RU" smtClean="0"/>
              <a:t>15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79612" y="1042864"/>
            <a:ext cx="8280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и возможностей для повышения роли культуры в воспитании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просвещении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Большемурашкинского района в ее лучших традициях и достижениях;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сохранение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культурного наследия района и единого культурно-информационного пространства.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751563"/>
              </p:ext>
            </p:extLst>
          </p:nvPr>
        </p:nvGraphicFramePr>
        <p:xfrm>
          <a:off x="179512" y="5445224"/>
          <a:ext cx="8717024" cy="105289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659002"/>
                <a:gridCol w="609784"/>
                <a:gridCol w="686008"/>
                <a:gridCol w="762230"/>
              </a:tblGrid>
              <a:tr h="158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 (индикатора)  цели Программы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800" marR="3780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800" marR="3780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800" marR="3780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800" marR="37800" marT="0" marB="0">
                    <a:solidFill>
                      <a:srgbClr val="FFFFCC"/>
                    </a:solidFill>
                  </a:tcPr>
                </a:tc>
              </a:tr>
              <a:tr h="1575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Увеличение количества библиографических записей в сводном электронном каталоге МЦБ (по сравнению с предыдущим годом)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20,0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25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Увеличение      доли      публичных </a:t>
                      </a:r>
                      <a:r>
                        <a:rPr lang="ru-RU" sz="8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библиотек, подключенных к сети </a:t>
                      </a:r>
                      <a:r>
                        <a:rPr lang="ru-RU" sz="800" spc="-2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"Интернет",  в  общем  </a:t>
                      </a:r>
                      <a:r>
                        <a:rPr lang="ru-RU" sz="800" spc="-20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количестве</a:t>
                      </a:r>
                      <a:r>
                        <a:rPr lang="ru-RU" sz="1100" spc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spc="-20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библиотек </a:t>
                      </a:r>
                      <a:r>
                        <a:rPr lang="ru-RU" sz="800" spc="-2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района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90,0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5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Увеличение </a:t>
                      </a:r>
                      <a:r>
                        <a:rPr lang="ru-RU" sz="800" spc="-15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доли представленных (во  </a:t>
                      </a:r>
                      <a:r>
                        <a:rPr lang="ru-RU" sz="800" spc="-15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всех  формах</a:t>
                      </a:r>
                      <a:r>
                        <a:rPr lang="ru-RU" sz="800" spc="-15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  </a:t>
                      </a:r>
                      <a:r>
                        <a:rPr lang="ru-RU" sz="800" spc="-15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зрителю</a:t>
                      </a:r>
                      <a:r>
                        <a:rPr lang="ru-RU" sz="1100" spc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spc="-30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музейных    </a:t>
                      </a:r>
                      <a:r>
                        <a:rPr lang="ru-RU" sz="800" spc="-3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предметов    в    </a:t>
                      </a:r>
                      <a:r>
                        <a:rPr lang="ru-RU" sz="800" spc="-30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общем</a:t>
                      </a:r>
                      <a:r>
                        <a:rPr lang="ru-RU" sz="1100" spc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spc="-30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количестве   </a:t>
                      </a:r>
                      <a:r>
                        <a:rPr lang="ru-RU" sz="800" spc="-3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музейных   </a:t>
                      </a:r>
                      <a:r>
                        <a:rPr lang="ru-RU" sz="800" spc="-30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предметов</a:t>
                      </a:r>
                      <a:r>
                        <a:rPr lang="ru-RU" sz="1100" spc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spc="-25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основного </a:t>
                      </a:r>
                      <a:r>
                        <a:rPr lang="ru-RU" sz="800" spc="-25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фонда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11,6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15,0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Динамика </a:t>
                      </a:r>
                      <a:r>
                        <a:rPr lang="ru-RU" sz="8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числа культурно-досуговых мероприятий  для детей до 14 лет     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3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799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Динамика </a:t>
                      </a:r>
                      <a:r>
                        <a:rPr lang="ru-RU" sz="8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числа культурно-массовых мероприятий для молодежи от 15 до 24 лет          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910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910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15616" y="2048669"/>
            <a:ext cx="2156184" cy="1152128"/>
          </a:xfrm>
          <a:prstGeom prst="round2Diag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1. «Наследие»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          Факт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42 974,1        42 974,1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    тыс. руб.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203848" y="2060848"/>
            <a:ext cx="2448272" cy="1152128"/>
          </a:xfrm>
          <a:prstGeom prst="round2Diag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2. «</a:t>
            </a:r>
            <a:r>
              <a:rPr lang="ru-RU" sz="1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Хозяйственное обслуживание сферы культуры</a:t>
            </a:r>
            <a:r>
              <a:rPr lang="ru-RU" sz="1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1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         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7039,1         7036,1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   тыс.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868144" y="2048669"/>
            <a:ext cx="2992388" cy="1152128"/>
          </a:xfrm>
          <a:prstGeom prst="round2Diag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3. </a:t>
            </a:r>
            <a:r>
              <a:rPr lang="ru-RU" sz="1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«Сохранение и развитие материально-технической базы муниципального учреждения культуры</a:t>
            </a:r>
            <a:r>
              <a:rPr lang="ru-RU" sz="1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          Факт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11 123,2      9 317,6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    тыс.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59" y="3309819"/>
            <a:ext cx="3512411" cy="188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205" y="3412902"/>
            <a:ext cx="3349327" cy="188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170" y="3410734"/>
            <a:ext cx="2085974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3608" y="329901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 и туризма в Большемурашкинском муниципальном районе на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76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57210" y="1052736"/>
            <a:ext cx="8335270" cy="584775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C419-DF79-4E44-ADE6-BE4D87FA6F42}" type="slidenum">
              <a:rPr lang="ru-RU" smtClean="0"/>
              <a:t>16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1971" y="1064359"/>
            <a:ext cx="8335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физической подготовленности и здоровья населения района, привлечения населения к занятиям физической культурой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9064"/>
            <a:ext cx="356144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23928" y="2316199"/>
            <a:ext cx="51125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       Исполнена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3 542,8 тыс</a:t>
            </a: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руб.       </a:t>
            </a:r>
            <a:r>
              <a:rPr lang="ru-RU" sz="1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3 542,8 тыс</a:t>
            </a: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руб.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100,0 </a:t>
            </a: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%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921019"/>
              </p:ext>
            </p:extLst>
          </p:nvPr>
        </p:nvGraphicFramePr>
        <p:xfrm>
          <a:off x="107504" y="4533317"/>
          <a:ext cx="4454154" cy="20330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53955"/>
                <a:gridCol w="576064"/>
                <a:gridCol w="648072"/>
                <a:gridCol w="576063"/>
              </a:tblGrid>
              <a:tr h="104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 (индикатора)  цели Программы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800" marR="3780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800" marR="3780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800" marR="3780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800" marR="37800" marT="0" marB="0">
                    <a:solidFill>
                      <a:srgbClr val="FFFFCC"/>
                    </a:solidFill>
                  </a:tcPr>
                </a:tc>
              </a:tr>
              <a:tr h="357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граждан, систематически занимающихся физической культурой и спортом в общей численности населения  района                                                                                                                                                                         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32,7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  <a:tr h="2519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обучающихся, систематически занимающихся физической культурой и спортом, в общей численности обучающихся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79,8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79,5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  <a:tr h="2519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граждан, занимающихся в  спортивных секциях, в общей численности детей 6-18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67,5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  <a:tr h="2519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Обеспечение выполнения муниципального задания учреждением, учредителем которого  является  администрация Большемурашкинского муниципального района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3619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5536" y="18864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физической культуры и  спорта Большемурашкинского муниципального района на 2017-2019 годы»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76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7544" y="1196752"/>
            <a:ext cx="8424936" cy="584775"/>
          </a:xfrm>
          <a:prstGeom prst="roundRect">
            <a:avLst/>
          </a:prstGeom>
          <a:solidFill>
            <a:srgbClr val="99FFCC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C419-DF79-4E44-ADE6-BE4D87FA6F42}" type="slidenum">
              <a:rPr lang="ru-RU" smtClean="0"/>
              <a:t>17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9182" y="1213545"/>
            <a:ext cx="84249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доступных качественных услуг для различных слоев населения.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299" y="1937048"/>
            <a:ext cx="2023456" cy="1879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55179" y="1917229"/>
            <a:ext cx="1768549" cy="118834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1.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работников сельскохозяйственного производства до 30 лет»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          Факт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0,0            0,0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    тыс. 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10952" y="1917229"/>
            <a:ext cx="1468960" cy="115597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 боевых действий»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          Факт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19,5            19,5 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3928" y="1917228"/>
            <a:ext cx="2880320" cy="1295747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«Оказание поддержки лицам, оказавшимся в трудной жизненной ситуации, проживающим на территории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ольшемурашкинского муниципального района»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          Факт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1 171,8         954,9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 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55251" y="4026673"/>
            <a:ext cx="3178113" cy="12745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детей-сирот и детей, оставшихся без попечения родителей, проживающих на территории Большемурашкинского муниципального района»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          Факт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3 377,0         3 377,0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      тыс. руб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5536" y="3263808"/>
            <a:ext cx="2614822" cy="124531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лиц пожилого возраста, проживающих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Большемурашкинского муниципального района»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          Факт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3 305,1         3 261,5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     тыс. руб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91446" y="3306784"/>
            <a:ext cx="2345084" cy="120233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 семьи и иные районные мероприятия в области социальной политики»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          Факт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5 219,7           5 206,5 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     тыс. руб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82" y="4663923"/>
            <a:ext cx="3253233" cy="2053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5178" y="116632"/>
            <a:ext cx="8537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населения Большемурашкинского муниципального района Нижегородской области 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2017-2019 годы»</a:t>
            </a:r>
          </a:p>
        </p:txBody>
      </p:sp>
    </p:spTree>
    <p:extLst>
      <p:ext uri="{BB962C8B-B14F-4D97-AF65-F5344CB8AC3E}">
        <p14:creationId xmlns:p14="http://schemas.microsoft.com/office/powerpoint/2010/main" val="17203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C419-DF79-4E44-ADE6-BE4D87FA6F42}" type="slidenum">
              <a:rPr lang="ru-RU" smtClean="0"/>
              <a:t>18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62548"/>
            <a:ext cx="2833588" cy="212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037" y="3662548"/>
            <a:ext cx="2976330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218" y="3913610"/>
            <a:ext cx="2523579" cy="201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7209" y="323165"/>
            <a:ext cx="8335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агропромышленного комплекса Большемурашкинского муниципального района Нижегородской области»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10072" y="1124744"/>
            <a:ext cx="8280920" cy="720080"/>
          </a:xfrm>
          <a:prstGeom prst="round2DiagRect">
            <a:avLst/>
          </a:prstGeom>
          <a:solidFill>
            <a:srgbClr val="FFCCFF"/>
          </a:solidFill>
          <a:ln>
            <a:solidFill>
              <a:srgbClr val="FF00FF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производственно-финансовой деятельности сельскохозяйственных организаций и обеспечение создания условий для реализации муниципальной программы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4360" y="2132856"/>
            <a:ext cx="3787600" cy="1246187"/>
          </a:xfrm>
          <a:prstGeom prst="round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1.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сельского хозяйства Большемурашкинского муниципального района Нижегородской области» до 2020 г.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               Факт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36 226,1            36 226,1   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тыс. руб.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62016" y="2060848"/>
            <a:ext cx="3828976" cy="1246187"/>
          </a:xfrm>
          <a:prstGeom prst="round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2.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реализации муниципальной программы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               Факт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3 615,6            3615,6   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      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40774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Национальные проекты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C419-DF79-4E44-ADE6-BE4D87FA6F42}" type="slidenum">
              <a:rPr lang="ru-RU" smtClean="0"/>
              <a:t>19</a:t>
            </a:fld>
            <a:endParaRPr lang="ru-RU"/>
          </a:p>
        </p:txBody>
      </p:sp>
      <p:pic>
        <p:nvPicPr>
          <p:cNvPr id="1026" name="Picture 2" descr="C:\Users\Budg4\Desktop\scale_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653"/>
            <a:ext cx="1476000" cy="10442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udg4\Desktop\nacionalnye-proek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72" y="4077072"/>
            <a:ext cx="39600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556792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-</a:t>
            </a:r>
            <a:r>
              <a:rPr lang="ru-RU" sz="2800" dirty="0" smtClean="0"/>
              <a:t>Благоустройство </a:t>
            </a:r>
            <a:r>
              <a:rPr lang="ru-RU" sz="2800" dirty="0"/>
              <a:t>общественного пространства « Парк Победы» в </a:t>
            </a:r>
            <a:r>
              <a:rPr lang="ru-RU" sz="2800" dirty="0" err="1"/>
              <a:t>р.п.Большое</a:t>
            </a:r>
            <a:r>
              <a:rPr lang="ru-RU" sz="2800" dirty="0"/>
              <a:t> Мурашкино-</a:t>
            </a:r>
            <a:r>
              <a:rPr lang="ru-RU" sz="2800" b="1" dirty="0">
                <a:solidFill>
                  <a:srgbClr val="C00000"/>
                </a:solidFill>
              </a:rPr>
              <a:t>4 587,6</a:t>
            </a:r>
            <a:r>
              <a:rPr lang="ru-RU" sz="2800" dirty="0"/>
              <a:t> </a:t>
            </a:r>
            <a:r>
              <a:rPr lang="ru-RU" sz="2800" dirty="0" err="1"/>
              <a:t>тыс.руб</a:t>
            </a:r>
            <a:r>
              <a:rPr lang="ru-RU" sz="2800" dirty="0"/>
              <a:t>.,</a:t>
            </a:r>
          </a:p>
          <a:p>
            <a:r>
              <a:rPr lang="ru-RU" sz="2800" b="1" dirty="0" smtClean="0"/>
              <a:t>-</a:t>
            </a:r>
            <a:r>
              <a:rPr lang="ru-RU" sz="2800" dirty="0" smtClean="0"/>
              <a:t>приобретение </a:t>
            </a:r>
            <a:r>
              <a:rPr lang="ru-RU" sz="2800" dirty="0"/>
              <a:t>жилых помещений для переселения граждан из аварийного жилого фонда –</a:t>
            </a:r>
            <a:r>
              <a:rPr lang="ru-RU" sz="2800" b="1" dirty="0">
                <a:solidFill>
                  <a:srgbClr val="C00000"/>
                </a:solidFill>
              </a:rPr>
              <a:t>6 974,5 </a:t>
            </a:r>
            <a:r>
              <a:rPr lang="ru-RU" sz="2800" dirty="0" err="1"/>
              <a:t>тыс.рублей</a:t>
            </a:r>
            <a:r>
              <a:rPr lang="ru-RU" sz="2800" dirty="0"/>
              <a:t>.,</a:t>
            </a:r>
          </a:p>
          <a:p>
            <a:r>
              <a:rPr lang="ru-RU" sz="2800" b="1" dirty="0"/>
              <a:t>- </a:t>
            </a:r>
            <a:r>
              <a:rPr lang="ru-RU" sz="2800" dirty="0"/>
              <a:t>создание Центра образования цифрового и гуманитарного профилей « Точка роста» -  </a:t>
            </a:r>
            <a:r>
              <a:rPr lang="ru-RU" sz="2800" b="1" dirty="0">
                <a:solidFill>
                  <a:srgbClr val="C00000"/>
                </a:solidFill>
              </a:rPr>
              <a:t>266,5</a:t>
            </a:r>
            <a:r>
              <a:rPr lang="ru-RU" sz="2800" dirty="0"/>
              <a:t> </a:t>
            </a:r>
            <a:r>
              <a:rPr lang="ru-RU" sz="2800" dirty="0" err="1"/>
              <a:t>тыс.рублей</a:t>
            </a:r>
            <a:r>
              <a:rPr lang="ru-RU" sz="2800" dirty="0"/>
              <a:t>, </a:t>
            </a:r>
          </a:p>
          <a:p>
            <a:r>
              <a:rPr lang="ru-RU" sz="2800" b="1" dirty="0"/>
              <a:t>- </a:t>
            </a:r>
            <a:r>
              <a:rPr lang="ru-RU" sz="2800" dirty="0"/>
              <a:t>капитальный ремонт сельских Домов культуры в </a:t>
            </a:r>
            <a:r>
              <a:rPr lang="ru-RU" sz="2800" dirty="0" err="1"/>
              <a:t>п.Советский</a:t>
            </a:r>
            <a:r>
              <a:rPr lang="ru-RU" sz="2800" dirty="0"/>
              <a:t> и </a:t>
            </a:r>
            <a:r>
              <a:rPr lang="ru-RU" sz="2800" dirty="0" err="1"/>
              <a:t>Кишкино</a:t>
            </a:r>
            <a:r>
              <a:rPr lang="ru-RU" sz="2800" dirty="0"/>
              <a:t>- </a:t>
            </a:r>
            <a:r>
              <a:rPr lang="ru-RU" sz="2800" b="1" dirty="0">
                <a:solidFill>
                  <a:srgbClr val="C00000"/>
                </a:solidFill>
              </a:rPr>
              <a:t>8209,8</a:t>
            </a:r>
            <a:r>
              <a:rPr lang="ru-RU" sz="2800" dirty="0"/>
              <a:t> </a:t>
            </a:r>
            <a:r>
              <a:rPr lang="ru-RU" sz="2800" dirty="0" err="1"/>
              <a:t>тыс.рублей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495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C419-DF79-4E44-ADE6-BE4D87FA6F42}" type="slidenum">
              <a:rPr lang="ru-RU" smtClean="0"/>
              <a:t>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5576" y="692696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</a:t>
            </a:r>
            <a:r>
              <a:rPr lang="ru-RU" sz="2000" b="1" dirty="0" smtClean="0">
                <a:solidFill>
                  <a:srgbClr val="3333CC"/>
                </a:solidFill>
              </a:rPr>
              <a:t>Исполнение </a:t>
            </a:r>
            <a:r>
              <a:rPr lang="ru-RU" sz="2000" b="1" dirty="0">
                <a:solidFill>
                  <a:srgbClr val="3333CC"/>
                </a:solidFill>
              </a:rPr>
              <a:t>бюджета в 2019 году осуществлялось исходя из необходимости реализации </a:t>
            </a:r>
            <a:r>
              <a:rPr lang="ru-RU" sz="2000" b="1" dirty="0" smtClean="0">
                <a:solidFill>
                  <a:srgbClr val="3333CC"/>
                </a:solidFill>
              </a:rPr>
              <a:t>: </a:t>
            </a:r>
          </a:p>
          <a:p>
            <a:pPr algn="ctr"/>
            <a:endParaRPr lang="ru-RU" sz="2000" b="1" dirty="0" smtClean="0">
              <a:solidFill>
                <a:srgbClr val="3333CC"/>
              </a:solidFill>
            </a:endParaRPr>
          </a:p>
          <a:p>
            <a:pPr marL="457200" indent="-457200">
              <a:buAutoNum type="arabicParenR"/>
            </a:pPr>
            <a:r>
              <a:rPr lang="ru-RU" sz="2000" dirty="0" smtClean="0"/>
              <a:t>Указов </a:t>
            </a:r>
            <a:r>
              <a:rPr lang="ru-RU" sz="2000" dirty="0"/>
              <a:t>Президента Российской Федерации от 7 мая 2012 года №597 "О мероприятиях по реализации государственной социальной политики",  №599 "О мерах по реализации государственной политики в области образования и науки", №600 "О мерах по обеспечению граждан Российской Федерации доступным и комфортным жильем и повышению качества жилищно-коммунальных услуг</a:t>
            </a:r>
            <a:r>
              <a:rPr lang="ru-RU" sz="2000" dirty="0" smtClean="0"/>
              <a:t>",</a:t>
            </a:r>
          </a:p>
          <a:p>
            <a:pPr marL="457200" indent="-457200">
              <a:buAutoNum type="arabicParenR"/>
            </a:pPr>
            <a:r>
              <a:rPr lang="ru-RU" sz="2000" dirty="0" smtClean="0"/>
              <a:t> </a:t>
            </a:r>
            <a:r>
              <a:rPr lang="ru-RU" sz="2000" dirty="0"/>
              <a:t>Основных направлений бюджетной и налоговой политики  Большемурашкинского  муниципального  района  Нижегородской области на 2018 год и на плановый период 2019 и 2020 годов, утвержденных постановлением администрации Большемурашкинского муниципального района 15.09.2017 г. № 429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79273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-42861" y="260648"/>
            <a:ext cx="9144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683568" y="1556792"/>
            <a:ext cx="7416824" cy="1174812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FFFF00"/>
                </a:solidFill>
              </a:rPr>
              <a:t>План -25 538,7 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тыс.рублей</a:t>
            </a:r>
            <a:r>
              <a:rPr lang="ru-RU" sz="2800" b="1" i="1" dirty="0" smtClean="0">
                <a:solidFill>
                  <a:srgbClr val="FFFF00"/>
                </a:solidFill>
              </a:rPr>
              <a:t> ,</a:t>
            </a:r>
          </a:p>
          <a:p>
            <a:pPr algn="ctr">
              <a:defRPr/>
            </a:pPr>
            <a:r>
              <a:rPr lang="ru-RU" sz="2800" b="1" i="1" dirty="0" smtClean="0">
                <a:solidFill>
                  <a:srgbClr val="FFFF00"/>
                </a:solidFill>
              </a:rPr>
              <a:t>Исполнено- 23 249,7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тыс.рублей</a:t>
            </a:r>
            <a:r>
              <a:rPr lang="ru-RU" sz="2800" b="1" i="1" dirty="0" smtClean="0">
                <a:solidFill>
                  <a:srgbClr val="FFFF00"/>
                </a:solidFill>
              </a:rPr>
              <a:t> (91,0 %)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11329" y="548680"/>
            <a:ext cx="7848872" cy="907182"/>
          </a:xfrm>
          <a:prstGeom prst="roundRect">
            <a:avLst/>
          </a:prstGeom>
          <a:solidFill>
            <a:srgbClr val="FFCC00"/>
          </a:solidFill>
          <a:ln>
            <a:solidFill>
              <a:srgbClr val="FF6600"/>
            </a:solidFill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 по отрасли « Жилищно-коммунальное хозяйство»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13122051"/>
              </p:ext>
            </p:extLst>
          </p:nvPr>
        </p:nvGraphicFramePr>
        <p:xfrm>
          <a:off x="2078238" y="265717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Овал 4"/>
          <p:cNvSpPr/>
          <p:nvPr/>
        </p:nvSpPr>
        <p:spPr>
          <a:xfrm>
            <a:off x="8174238" y="6093296"/>
            <a:ext cx="914400" cy="62636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  <p:pic>
        <p:nvPicPr>
          <p:cNvPr id="8" name="Picture 2" descr="https://im0-tub-ru.yandex.net/i?id=4192a4cc36e4d38d62b05760d66322b4-l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2016224" cy="112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6712" y="2731604"/>
            <a:ext cx="22613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Разработка ПСД на реконструкцию водопровода  в </a:t>
            </a:r>
            <a:r>
              <a:rPr lang="ru-RU" sz="1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р.п.Большое</a:t>
            </a:r>
            <a:r>
              <a:rPr lang="ru-RU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Мурашкино- 1313,5  </a:t>
            </a:r>
            <a:r>
              <a:rPr lang="ru-RU" sz="1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414908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Контейнерные площадки – 2203,3 </a:t>
            </a:r>
            <a:r>
              <a:rPr lang="ru-RU" sz="1600" dirty="0" err="1" smtClean="0"/>
              <a:t>тыс.руб</a:t>
            </a:r>
            <a:r>
              <a:rPr lang="ru-RU" sz="1600" dirty="0" smtClean="0"/>
              <a:t>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6165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44824"/>
            <a:ext cx="835292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Расходы </a:t>
            </a:r>
            <a:r>
              <a:rPr lang="ru-RU" sz="2400" b="1" dirty="0" smtClean="0">
                <a:solidFill>
                  <a:srgbClr val="C00000"/>
                </a:solidFill>
              </a:rPr>
              <a:t>на 2019</a:t>
            </a:r>
            <a:r>
              <a:rPr lang="ru-RU" sz="2400" b="1" dirty="0">
                <a:solidFill>
                  <a:srgbClr val="C00000"/>
                </a:solidFill>
              </a:rPr>
              <a:t> год </a:t>
            </a:r>
            <a:r>
              <a:rPr lang="ru-RU" sz="2400" b="1" dirty="0" smtClean="0">
                <a:solidFill>
                  <a:srgbClr val="C00000"/>
                </a:solidFill>
              </a:rPr>
              <a:t>составили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6,8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млн.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</a:t>
            </a:r>
            <a:r>
              <a:rPr lang="ru-RU" sz="2400" b="1" i="1" dirty="0">
                <a:solidFill>
                  <a:srgbClr val="C00000"/>
                </a:solidFill>
              </a:rPr>
              <a:t>,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при плане 12,2 </a:t>
            </a:r>
            <a:r>
              <a:rPr lang="ru-RU" sz="2400" b="1" dirty="0" err="1" smtClean="0">
                <a:solidFill>
                  <a:srgbClr val="C00000"/>
                </a:solidFill>
              </a:rPr>
              <a:t>млн.рублей</a:t>
            </a:r>
            <a:r>
              <a:rPr lang="ru-RU" sz="2400" b="1" dirty="0" smtClean="0">
                <a:solidFill>
                  <a:srgbClr val="C00000"/>
                </a:solidFill>
              </a:rPr>
              <a:t>, или 55,7 % исполнения.</a:t>
            </a:r>
          </a:p>
          <a:p>
            <a:pPr algn="just"/>
            <a:r>
              <a:rPr lang="ru-RU" i="1" dirty="0"/>
              <a:t>Причины неисполнения ассигнований в полном объеме : несостоявшееся размещение контракта на приобретение автобусов в связи с поздними сроками принятия решения о выделении средств </a:t>
            </a:r>
            <a:r>
              <a:rPr lang="ru-RU" i="1" dirty="0" smtClean="0"/>
              <a:t>из областного бюджета. Расходы произведены в 2020 году.</a:t>
            </a:r>
            <a:endParaRPr lang="ru-RU" dirty="0"/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endParaRPr lang="ru-RU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74631"/>
            <a:ext cx="3267617" cy="245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11329" y="548680"/>
            <a:ext cx="7848872" cy="907182"/>
          </a:xfrm>
          <a:prstGeom prst="roundRect">
            <a:avLst/>
          </a:prstGeom>
          <a:solidFill>
            <a:srgbClr val="FFCC00"/>
          </a:solidFill>
          <a:ln>
            <a:solidFill>
              <a:srgbClr val="FF6600"/>
            </a:solidFill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 по отрасли « Транспорт»  за 2019 год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3816424" cy="245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63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C419-DF79-4E44-ADE6-BE4D87FA6F42}" type="slidenum">
              <a:rPr lang="ru-RU" smtClean="0"/>
              <a:t>22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11329" y="548680"/>
            <a:ext cx="7848872" cy="907182"/>
          </a:xfrm>
          <a:prstGeom prst="roundRect">
            <a:avLst/>
          </a:prstGeom>
          <a:solidFill>
            <a:srgbClr val="FFCC00"/>
          </a:solidFill>
          <a:ln>
            <a:solidFill>
              <a:srgbClr val="FF6600"/>
            </a:solidFill>
          </a:ln>
          <a:effectLst/>
          <a:scene3d>
            <a:camera prst="orthographicFront"/>
            <a:lightRig rig="threePt" dir="t"/>
          </a:scene3d>
          <a:sp3d prstMaterial="plastic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Капитальные вложения   районного бюджета  за 2019  год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85528989"/>
              </p:ext>
            </p:extLst>
          </p:nvPr>
        </p:nvGraphicFramePr>
        <p:xfrm>
          <a:off x="971600" y="2060848"/>
          <a:ext cx="7224464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088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Фонд поддержки территорий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C419-DF79-4E44-ADE6-BE4D87FA6F42}" type="slidenum">
              <a:rPr lang="ru-RU" smtClean="0"/>
              <a:t>23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12776"/>
            <a:ext cx="813690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Всего расходов за счет средств фонда на поддержку территорий за 2019 год - </a:t>
            </a:r>
            <a:r>
              <a:rPr lang="ru-RU" sz="2800" b="1" dirty="0">
                <a:solidFill>
                  <a:srgbClr val="C00000"/>
                </a:solidFill>
              </a:rPr>
              <a:t>744,3</a:t>
            </a:r>
            <a:r>
              <a:rPr lang="ru-RU" sz="2800" b="1" dirty="0"/>
              <a:t> </a:t>
            </a:r>
            <a:r>
              <a:rPr lang="ru-RU" sz="2800" dirty="0" err="1"/>
              <a:t>тыс.рублей</a:t>
            </a:r>
            <a:r>
              <a:rPr lang="ru-RU" sz="2800" dirty="0"/>
              <a:t>.</a:t>
            </a:r>
          </a:p>
          <a:p>
            <a:r>
              <a:rPr lang="ru-RU" u="sng" dirty="0"/>
              <a:t>Основные из них :</a:t>
            </a:r>
          </a:p>
          <a:p>
            <a:r>
              <a:rPr lang="ru-RU" dirty="0"/>
              <a:t>- приобретение оборудования  для детских игровых площадок – 105,6 </a:t>
            </a:r>
            <a:r>
              <a:rPr lang="ru-RU" dirty="0" err="1"/>
              <a:t>тыс.руб</a:t>
            </a:r>
            <a:r>
              <a:rPr lang="ru-RU" dirty="0"/>
              <a:t>.</a:t>
            </a:r>
          </a:p>
          <a:p>
            <a:r>
              <a:rPr lang="ru-RU" dirty="0"/>
              <a:t>- приобретение материала для замены ограждения на территории детского сада  - 100 ,0 </a:t>
            </a:r>
            <a:r>
              <a:rPr lang="ru-RU" dirty="0" err="1"/>
              <a:t>тыс.рублей</a:t>
            </a:r>
            <a:r>
              <a:rPr lang="ru-RU" dirty="0"/>
              <a:t>,</a:t>
            </a:r>
          </a:p>
          <a:p>
            <a:r>
              <a:rPr lang="ru-RU" dirty="0"/>
              <a:t>-приобретение мультимедийного оборудования -90,9 рублей, </a:t>
            </a:r>
          </a:p>
          <a:p>
            <a:r>
              <a:rPr lang="ru-RU" dirty="0"/>
              <a:t>-приобретение оборудования для кружка моделирования и робототехники- 85,8 тыс. рублей,</a:t>
            </a:r>
          </a:p>
          <a:p>
            <a:r>
              <a:rPr lang="ru-RU" dirty="0"/>
              <a:t>- чествование ветеранов войны и тружеников тыла-54,0 тыс. рублей,</a:t>
            </a:r>
          </a:p>
          <a:p>
            <a:r>
              <a:rPr lang="ru-RU" dirty="0"/>
              <a:t>- организация подписки для ветеранов – 42,9 тыс. рублей,</a:t>
            </a:r>
          </a:p>
          <a:p>
            <a:r>
              <a:rPr lang="ru-RU" dirty="0"/>
              <a:t>- приобретение снегоуборщика в школу – 49,0 тыс. рублей</a:t>
            </a:r>
          </a:p>
          <a:p>
            <a:r>
              <a:rPr lang="ru-RU" dirty="0"/>
              <a:t>-приобретение детского уличного оборудования -52,8 </a:t>
            </a:r>
            <a:r>
              <a:rPr lang="ru-RU" dirty="0" err="1"/>
              <a:t>тыс.рублей</a:t>
            </a:r>
            <a:r>
              <a:rPr lang="ru-RU" dirty="0"/>
              <a:t>,</a:t>
            </a:r>
          </a:p>
          <a:p>
            <a:r>
              <a:rPr lang="ru-RU" dirty="0"/>
              <a:t>- благоустройство территории – 50,0 тыс. рублей.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51283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70012"/>
            <a:ext cx="7290467" cy="792088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помощь бюджетам поселений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668770206"/>
              </p:ext>
            </p:extLst>
          </p:nvPr>
        </p:nvGraphicFramePr>
        <p:xfrm>
          <a:off x="539552" y="1916832"/>
          <a:ext cx="8285434" cy="4329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72058" y="98072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районного бюджета по межбюджетным                                            трансфертам составили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35 691,5 тыс. рублей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составляет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96,4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плана.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/>
            <a:fld id="{5E2BC419-DF79-4E44-ADE6-BE4D87FA6F42}" type="slidenum">
              <a:rPr lang="ru-RU" smtClean="0"/>
              <a:pPr algn="r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37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51" name="Group 21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1755076"/>
              </p:ext>
            </p:extLst>
          </p:nvPr>
        </p:nvGraphicFramePr>
        <p:xfrm>
          <a:off x="323528" y="1412776"/>
          <a:ext cx="8490148" cy="1749855"/>
        </p:xfrm>
        <a:graphic>
          <a:graphicData uri="http://schemas.openxmlformats.org/drawingml/2006/table">
            <a:tbl>
              <a:tblPr/>
              <a:tblGrid>
                <a:gridCol w="2178051"/>
                <a:gridCol w="1415553"/>
                <a:gridCol w="1584176"/>
                <a:gridCol w="1440160"/>
                <a:gridCol w="1872208"/>
              </a:tblGrid>
              <a:tr h="7920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84393" marR="84393" marT="45749" marB="457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Объем долга на 01.01.2019 г.</a:t>
                      </a:r>
                    </a:p>
                  </a:txBody>
                  <a:tcPr marL="0" marR="0" marT="46829" marB="46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82550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233488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41475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Привлечено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в  2019 году</a:t>
                      </a:r>
                    </a:p>
                  </a:txBody>
                  <a:tcPr marL="0" marR="0" marT="46829" marB="46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Погашено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в 2019 году</a:t>
                      </a:r>
                    </a:p>
                  </a:txBody>
                  <a:tcPr marL="0" marR="0" marT="46829" marB="46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Объем долга на 01.01.2020 г.</a:t>
                      </a:r>
                    </a:p>
                  </a:txBody>
                  <a:tcPr marL="0" marR="0" marT="46829" marB="468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4395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Муниципальные гарантии</a:t>
                      </a:r>
                    </a:p>
                  </a:txBody>
                  <a:tcPr marL="84393" marR="84393" marT="45749" marB="457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2 352,2</a:t>
                      </a:r>
                    </a:p>
                  </a:txBody>
                  <a:tcPr marL="84393" marR="84393" marT="45749" marB="457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84393" marR="84393" marT="45749" marB="457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1 397,7</a:t>
                      </a:r>
                    </a:p>
                  </a:txBody>
                  <a:tcPr marL="84393" marR="84393" marT="45749" marB="457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954,5</a:t>
                      </a:r>
                    </a:p>
                  </a:txBody>
                  <a:tcPr marL="84393" marR="84393" marT="45749" marB="457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4395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Бюджетный кредит</a:t>
                      </a:r>
                    </a:p>
                  </a:txBody>
                  <a:tcPr marL="84393" marR="84393" marT="45749" marB="457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84393" marR="84393" marT="45749" marB="457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5 400,0</a:t>
                      </a:r>
                    </a:p>
                  </a:txBody>
                  <a:tcPr marL="84393" marR="84393" marT="45749" marB="457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84393" marR="84393" marT="45749" marB="457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5 400,0</a:t>
                      </a:r>
                    </a:p>
                  </a:txBody>
                  <a:tcPr marL="84393" marR="84393" marT="45749" marB="457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76848" name="Прямоугольник 9"/>
          <p:cNvSpPr>
            <a:spLocks noChangeArrowheads="1"/>
          </p:cNvSpPr>
          <p:nvPr/>
        </p:nvSpPr>
        <p:spPr bwMode="auto">
          <a:xfrm>
            <a:off x="827584" y="404664"/>
            <a:ext cx="7378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1D7D3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МУНИЦИПАЛЬНЫЙ ДОЛГ </a:t>
            </a:r>
            <a:r>
              <a:rPr lang="ru-RU" alt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БОЛЬШЕМУРАШКИНСКОГО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МУНИЦИПАЛЬНОГО РАЙОНА ( тыс. руб.)</a:t>
            </a:r>
            <a:endParaRPr lang="ru-RU" altLang="ru-RU" sz="1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E2BC419-DF79-4E44-ADE6-BE4D87FA6F42}" type="slidenum">
              <a:rPr lang="ru-RU" smtClean="0"/>
              <a:t>25</a:t>
            </a:fld>
            <a:endParaRPr lang="ru-RU" dirty="0"/>
          </a:p>
        </p:txBody>
      </p:sp>
      <p:pic>
        <p:nvPicPr>
          <p:cNvPr id="8" name="Picture 2" descr="C:\Users\Budg1\Desktop\Бюджет для граждан\01221574f20693166a9470d2071bde2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3240360" cy="247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683662"/>
              </p:ext>
            </p:extLst>
          </p:nvPr>
        </p:nvGraphicFramePr>
        <p:xfrm>
          <a:off x="3491881" y="3501008"/>
          <a:ext cx="5328592" cy="296179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168351"/>
                <a:gridCol w="1038433"/>
                <a:gridCol w="1121808"/>
              </a:tblGrid>
              <a:tr h="1773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п.2 ст. 107 БК РФ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Предельный объем муниципального долга, тыс. руб.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Муниципальный долг на 01.01.2020 г.,  тыс. руб.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4728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</a:rPr>
                        <a:t>Предельный объем муниципального долга не должен превышать утвержденный общий годовой объем доходов бюджета муниципального района без учета утвержденного объема безвозмездных поступлений.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839,4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354,5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6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851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СПАСИБО 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 ВНИМАНИЕ!</a:t>
            </a:r>
            <a:b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3333CC"/>
                </a:solidFill>
              </a:rPr>
              <a:t>Работа в области налоговой политики </a:t>
            </a:r>
            <a:endParaRPr lang="ru-RU" sz="2800" b="1" dirty="0">
              <a:solidFill>
                <a:srgbClr val="3333CC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C419-DF79-4E44-ADE6-BE4D87FA6F42}" type="slidenum">
              <a:rPr lang="ru-RU" smtClean="0"/>
              <a:t>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71600" y="1268761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</a:t>
            </a:r>
            <a:r>
              <a:rPr lang="ru-RU" sz="2800" dirty="0"/>
              <a:t>осуществление систематического контроля за полным поступлением доходов, </a:t>
            </a:r>
          </a:p>
          <a:p>
            <a:r>
              <a:rPr lang="ru-RU" sz="2800" dirty="0"/>
              <a:t>- проведение мероприятий,  направленных на увеличение собираемости доходов, </a:t>
            </a:r>
          </a:p>
          <a:p>
            <a:r>
              <a:rPr lang="ru-RU" sz="2800" dirty="0"/>
              <a:t>- проведение заседаний комиссии с организациями, допустившими недоимку по платежам в бюджет.</a:t>
            </a:r>
          </a:p>
          <a:p>
            <a:r>
              <a:rPr lang="ru-RU" sz="2800" dirty="0"/>
              <a:t> </a:t>
            </a: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94659"/>
            <a:ext cx="44196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02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333CC"/>
                </a:solidFill>
              </a:rPr>
              <a:t>Основные направления бюджетной и  налоговой  политики  </a:t>
            </a:r>
            <a:r>
              <a:rPr lang="ru-RU" sz="2000" b="1" dirty="0">
                <a:solidFill>
                  <a:srgbClr val="3333CC"/>
                </a:solidFill>
              </a:rPr>
              <a:t>в Большемурашкинском муниципальном районе в 2019 </a:t>
            </a:r>
            <a:r>
              <a:rPr lang="ru-RU" sz="2000" b="1" dirty="0" smtClean="0">
                <a:solidFill>
                  <a:srgbClr val="3333CC"/>
                </a:solidFill>
              </a:rPr>
              <a:t>году</a:t>
            </a:r>
            <a:endParaRPr lang="ru-RU" sz="2000" b="1" dirty="0">
              <a:solidFill>
                <a:srgbClr val="3333CC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C419-DF79-4E44-ADE6-BE4D87FA6F42}" type="slidenum">
              <a:rPr lang="ru-RU" smtClean="0"/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1196752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 повышение качества бюджетного планирования на основе муниципальных  программ Большемурашкинского муниципального  района;</a:t>
            </a:r>
          </a:p>
          <a:p>
            <a:r>
              <a:rPr lang="ru-RU" dirty="0" smtClean="0"/>
              <a:t>-</a:t>
            </a:r>
            <a:r>
              <a:rPr lang="ru-RU" dirty="0"/>
              <a:t> концентрация финансовых ресурсов на реализацию приоритетных направлений государственной политики, в том числе в рамках исполнения Указов Президента Российской Федерации от 7 мая 2012 года и адресного решения социальных проблем;</a:t>
            </a:r>
          </a:p>
          <a:p>
            <a:r>
              <a:rPr lang="ru-RU" dirty="0"/>
              <a:t>- безусловное исполнение действующих расходных обязательств, недопущение принятия новых расходных обязательств, не обеспеченных доходными источниками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- проведение работ по ведению кассового плана исполнения бюджета, планирование временных кассовых разрывов;</a:t>
            </a:r>
          </a:p>
          <a:p>
            <a:r>
              <a:rPr lang="ru-RU" dirty="0"/>
              <a:t>- введение ограничений увеличения численности работников органов местного самоуправления и муниципальных учреждений;</a:t>
            </a:r>
          </a:p>
          <a:p>
            <a:r>
              <a:rPr lang="ru-RU" dirty="0"/>
              <a:t>- осуществление закупок товаров, работ и услуг для муниципальных нужд на конкурсной основе;</a:t>
            </a:r>
          </a:p>
          <a:p>
            <a:r>
              <a:rPr lang="ru-RU" dirty="0"/>
              <a:t>- финансовый контроль за использованием бюджетных средств на всех стадиях бюджетного </a:t>
            </a:r>
            <a:r>
              <a:rPr lang="ru-RU" dirty="0" smtClean="0"/>
              <a:t>процесса.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900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333CC"/>
                </a:solidFill>
              </a:rPr>
              <a:t>Основные </a:t>
            </a:r>
            <a:r>
              <a:rPr lang="ru-RU" sz="3200" b="1" dirty="0">
                <a:solidFill>
                  <a:srgbClr val="3333CC"/>
                </a:solidFill>
              </a:rPr>
              <a:t>приоритеты бюджетных </a:t>
            </a:r>
            <a:r>
              <a:rPr lang="ru-RU" sz="3200" b="1" dirty="0" smtClean="0">
                <a:solidFill>
                  <a:srgbClr val="3333CC"/>
                </a:solidFill>
              </a:rPr>
              <a:t>расходов в 2019 году  </a:t>
            </a:r>
            <a:endParaRPr lang="ru-RU" sz="3200" b="1" dirty="0">
              <a:solidFill>
                <a:srgbClr val="3333CC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C419-DF79-4E44-ADE6-BE4D87FA6F42}" type="slidenum">
              <a:rPr lang="ru-RU" smtClean="0"/>
              <a:t>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1) обеспечение </a:t>
            </a:r>
            <a:r>
              <a:rPr lang="ru-RU" sz="2800" dirty="0"/>
              <a:t>выплаты и поэтапное повышение заработной платы отдельным категориям работников социальной сферы в соответствии с утвержденными "дорожными картами" развития отраслей социальной </a:t>
            </a:r>
            <a:r>
              <a:rPr lang="ru-RU" sz="2800" dirty="0" smtClean="0"/>
              <a:t>сферы;</a:t>
            </a:r>
            <a:endParaRPr lang="ru-RU" sz="2800" dirty="0"/>
          </a:p>
          <a:p>
            <a:pPr algn="just"/>
            <a:r>
              <a:rPr lang="ru-RU" sz="2800" dirty="0" smtClean="0"/>
              <a:t>2)</a:t>
            </a:r>
            <a:r>
              <a:rPr lang="ru-RU" sz="2800" dirty="0"/>
              <a:t> реализация мер социальной поддержки </a:t>
            </a:r>
            <a:r>
              <a:rPr lang="ru-RU" sz="2800" dirty="0" smtClean="0"/>
              <a:t>населения;</a:t>
            </a:r>
            <a:endParaRPr lang="ru-RU" sz="2800" dirty="0"/>
          </a:p>
          <a:p>
            <a:pPr algn="just"/>
            <a:r>
              <a:rPr lang="ru-RU" sz="2800" dirty="0" smtClean="0"/>
              <a:t>3)предоставление </a:t>
            </a:r>
            <a:r>
              <a:rPr lang="ru-RU" sz="2800" dirty="0"/>
              <a:t>межбюджетных трансфертов бюджетам поселений Большемурашкинского муниципального района в объёмах,  необходимых для исполнения возложенных на них  полномочий.</a:t>
            </a:r>
          </a:p>
        </p:txBody>
      </p:sp>
    </p:spTree>
    <p:extLst>
      <p:ext uri="{BB962C8B-B14F-4D97-AF65-F5344CB8AC3E}">
        <p14:creationId xmlns:p14="http://schemas.microsoft.com/office/powerpoint/2010/main" val="14662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C419-DF79-4E44-ADE6-BE4D87FA6F42}" type="slidenum">
              <a:rPr lang="ru-RU" smtClean="0"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848172"/>
            <a:ext cx="22665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1955656" y="1958061"/>
            <a:ext cx="1008112" cy="750859"/>
          </a:xfrm>
          <a:prstGeom prst="flowChartMagneticDisk">
            <a:avLst/>
          </a:prstGeom>
          <a:solidFill>
            <a:srgbClr val="66FF99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466 792,5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3635896" y="2090104"/>
            <a:ext cx="1008112" cy="618815"/>
          </a:xfrm>
          <a:prstGeom prst="flowChartMagneticDisk">
            <a:avLst/>
          </a:prstGeom>
          <a:solidFill>
            <a:srgbClr val="66FF99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463 301,7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1700" y="2708919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7941" y="271010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63768" y="1619507"/>
            <a:ext cx="748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99,3%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1324" y="3629054"/>
            <a:ext cx="45567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алоговые и неналоговые доходы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05652" y="3613665"/>
            <a:ext cx="37834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магнитный диск 14"/>
          <p:cNvSpPr/>
          <p:nvPr/>
        </p:nvSpPr>
        <p:spPr>
          <a:xfrm>
            <a:off x="1043608" y="4653136"/>
            <a:ext cx="1152128" cy="743291"/>
          </a:xfrm>
          <a:prstGeom prst="flowChartMagneticDisk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97 921,3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Блок-схема: магнитный диск 19"/>
          <p:cNvSpPr/>
          <p:nvPr/>
        </p:nvSpPr>
        <p:spPr>
          <a:xfrm>
            <a:off x="2777214" y="4725144"/>
            <a:ext cx="1146713" cy="684655"/>
          </a:xfrm>
          <a:prstGeom prst="flowChartMagneticDisk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108 262,4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магнитный диск 20"/>
          <p:cNvSpPr/>
          <p:nvPr/>
        </p:nvSpPr>
        <p:spPr>
          <a:xfrm>
            <a:off x="7236296" y="4725145"/>
            <a:ext cx="1099429" cy="714968"/>
          </a:xfrm>
          <a:prstGeom prst="flowChartMagneticDisk">
            <a:avLst/>
          </a:prstGeom>
          <a:solidFill>
            <a:srgbClr val="FF99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355 039,3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Блок-схема: магнитный диск 21"/>
          <p:cNvSpPr/>
          <p:nvPr/>
        </p:nvSpPr>
        <p:spPr>
          <a:xfrm>
            <a:off x="5580112" y="4725144"/>
            <a:ext cx="1058416" cy="684656"/>
          </a:xfrm>
          <a:prstGeom prst="flowChartMagneticDisk">
            <a:avLst/>
          </a:prstGeom>
          <a:solidFill>
            <a:srgbClr val="FF99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368 871,2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7066" y="5440113"/>
            <a:ext cx="80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5697863" y="5433968"/>
            <a:ext cx="82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32387" y="546813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10254" y="539642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1700" y="4255342"/>
            <a:ext cx="840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110,6%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47309" y="4255342"/>
            <a:ext cx="748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96,3%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Budg1\Desktop\Бюджет для граждан\01221574f20693166a9470d2071bde2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99293"/>
            <a:ext cx="3186934" cy="242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9688" y="361273"/>
            <a:ext cx="86735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ДОХОДОВ РАЙОННОГО БЮДЖЕТА </a:t>
            </a:r>
            <a:r>
              <a:rPr lang="ru-RU" sz="22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2019 </a:t>
            </a: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1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06671103"/>
              </p:ext>
            </p:extLst>
          </p:nvPr>
        </p:nvGraphicFramePr>
        <p:xfrm>
          <a:off x="1247521" y="1268760"/>
          <a:ext cx="71287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815473" y="260648"/>
            <a:ext cx="7560840" cy="72008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6A53-3CAA-4B6E-8049-A0505713C5E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13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46404" y="781847"/>
            <a:ext cx="871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6A53-3CAA-4B6E-8049-A0505713C5E0}" type="slidenum">
              <a:rPr lang="ru-RU" smtClean="0"/>
              <a:t>8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381737"/>
            <a:ext cx="8294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РАЙОННОГО БЮДЖЕТА ЗА 2019 ГОД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539081"/>
              </p:ext>
            </p:extLst>
          </p:nvPr>
        </p:nvGraphicFramePr>
        <p:xfrm>
          <a:off x="460268" y="1090871"/>
          <a:ext cx="8360203" cy="529045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70785"/>
                <a:gridCol w="1243563"/>
                <a:gridCol w="1170412"/>
                <a:gridCol w="1097261"/>
                <a:gridCol w="1126055"/>
                <a:gridCol w="1152127"/>
              </a:tblGrid>
              <a:tr h="4431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налога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2019 год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испол. к перв. плану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1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 </a:t>
                      </a:r>
                      <a:r>
                        <a:rPr lang="ru-RU" sz="11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плану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</a:tr>
              <a:tr h="2257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доходы, в т. ч.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89268,7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97921,3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108262,4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121,3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110,6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</a:tr>
              <a:tr h="2257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79667,1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82407,0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90712,6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</a:tr>
              <a:tr h="2257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2412,9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</a:tr>
              <a:tr h="2257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1925,4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1768,0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</a:tr>
              <a:tr h="2257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2657,0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4777,5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</a:tr>
              <a:tr h="4431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имущества, находящегося в муниципальной собственности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2051,4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2051,4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</a:tr>
              <a:tr h="4431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</a:tr>
              <a:tr h="3575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активов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734,0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1334,0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2097,1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</a:tr>
              <a:tr h="2257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2369,7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2615,1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</a:tr>
              <a:tr h="2257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</a:tr>
              <a:tr h="2257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налоговые и неналоговые доходы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</a:tr>
              <a:tr h="2257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в т. ч.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303877,9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371455,1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357623,2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117,7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</a:tr>
              <a:tr h="2257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117894,3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119694,3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119694,3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</a:tr>
              <a:tr h="2257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12652,1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63055,0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49599,7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</a:tr>
              <a:tr h="2257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166301,3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177745,5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177385,9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</a:tr>
              <a:tr h="2257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7030,2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10960,3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10943,3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</a:tr>
              <a:tr h="4431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-2583,9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-2583,9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</a:tr>
              <a:tr h="2257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доходов: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393146,6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466792,5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463301,7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117,8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7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C419-DF79-4E44-ADE6-BE4D87FA6F42}" type="slidenum">
              <a:rPr lang="ru-RU" smtClean="0"/>
              <a:t>9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" b="100000" l="0" r="99851">
                        <a14:foregroundMark x1="63881" y1="11435" x2="66866" y2="4574"/>
                        <a14:foregroundMark x1="74478" y1="88150" x2="74478" y2="88150"/>
                        <a14:foregroundMark x1="74776" y1="92308" x2="71194" y2="93555"/>
                        <a14:foregroundMark x1="73134" y1="93139" x2="73134" y2="93139"/>
                        <a14:foregroundMark x1="73134" y1="93139" x2="73134" y2="93139"/>
                        <a14:foregroundMark x1="11493" y1="95426" x2="2537" y2="95842"/>
                        <a14:foregroundMark x1="62836" y1="33472" x2="76119" y2="32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12" y="1077169"/>
            <a:ext cx="2889968" cy="2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28918685"/>
              </p:ext>
            </p:extLst>
          </p:nvPr>
        </p:nvGraphicFramePr>
        <p:xfrm>
          <a:off x="323528" y="3861048"/>
          <a:ext cx="4176465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581455417"/>
              </p:ext>
            </p:extLst>
          </p:nvPr>
        </p:nvGraphicFramePr>
        <p:xfrm>
          <a:off x="718416" y="1133128"/>
          <a:ext cx="4942087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977633089"/>
              </p:ext>
            </p:extLst>
          </p:nvPr>
        </p:nvGraphicFramePr>
        <p:xfrm>
          <a:off x="4716016" y="3861048"/>
          <a:ext cx="417646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280716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ПОСТУПЛЕНИЙ ДОХОДОВ РАЙОННОГО БЮДЖЕТА, млн. руб.</a:t>
            </a:r>
            <a:endParaRPr lang="ru-RU" sz="2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8321</TotalTime>
  <Words>1823</Words>
  <Application>Microsoft Office PowerPoint</Application>
  <PresentationFormat>Экран (4:3)</PresentationFormat>
  <Paragraphs>502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Работа в области налоговой политики </vt:lpstr>
      <vt:lpstr>Основные направления бюджетной и  налоговой  политики  в Большемурашкинском муниципальном районе в 2019 году</vt:lpstr>
      <vt:lpstr>Основные приоритеты бюджетных расходов в 2019 году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Национальные проекты</vt:lpstr>
      <vt:lpstr>Презентация PowerPoint</vt:lpstr>
      <vt:lpstr>Презентация PowerPoint</vt:lpstr>
      <vt:lpstr>Презентация PowerPoint</vt:lpstr>
      <vt:lpstr>Фонд поддержки территорий</vt:lpstr>
      <vt:lpstr>Финансовая помощь бюджетам поселений</vt:lpstr>
      <vt:lpstr>Презентация PowerPoint</vt:lpstr>
      <vt:lpstr>  СПАСИБО ЗА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Budg1</dc:creator>
  <cp:lastModifiedBy>Budg4</cp:lastModifiedBy>
  <cp:revision>379</cp:revision>
  <cp:lastPrinted>2020-04-16T13:07:49Z</cp:lastPrinted>
  <dcterms:created xsi:type="dcterms:W3CDTF">2016-02-12T05:41:42Z</dcterms:created>
  <dcterms:modified xsi:type="dcterms:W3CDTF">2020-04-28T08:27:27Z</dcterms:modified>
</cp:coreProperties>
</file>