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8" r:id="rId3"/>
    <p:sldId id="259" r:id="rId4"/>
    <p:sldId id="257" r:id="rId5"/>
    <p:sldId id="260" r:id="rId6"/>
    <p:sldId id="263" r:id="rId7"/>
    <p:sldId id="264" r:id="rId8"/>
    <p:sldId id="265" r:id="rId9"/>
    <p:sldId id="262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7" r:id="rId23"/>
    <p:sldId id="279" r:id="rId24"/>
    <p:sldId id="280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2" r:id="rId34"/>
    <p:sldId id="291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4" r:id="rId44"/>
    <p:sldId id="301" r:id="rId45"/>
    <p:sldId id="302" r:id="rId46"/>
    <p:sldId id="303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6600CC"/>
    <a:srgbClr val="FFFF66"/>
    <a:srgbClr val="FF3300"/>
    <a:srgbClr val="FF9900"/>
    <a:srgbClr val="FF99CC"/>
    <a:srgbClr val="66FF33"/>
    <a:srgbClr val="CCFFCC"/>
    <a:srgbClr val="B2ED1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aseline="0">
                <a:latin typeface="Times New Roman" panose="02020603050405020304" pitchFamily="18" charset="0"/>
              </a:defRPr>
            </a:pPr>
            <a:r>
              <a:rPr lang="ru-RU" sz="1400" baseline="0" dirty="0">
                <a:latin typeface="Times New Roman" panose="02020603050405020304" pitchFamily="18" charset="0"/>
              </a:rPr>
              <a:t>Объем </a:t>
            </a:r>
            <a:r>
              <a:rPr lang="ru-RU" sz="1400" baseline="0" dirty="0" smtClean="0">
                <a:latin typeface="Times New Roman" panose="02020603050405020304" pitchFamily="18" charset="0"/>
              </a:rPr>
              <a:t>отгруженной продукции, работ, услуг</a:t>
            </a:r>
          </a:p>
          <a:p>
            <a:pPr>
              <a:defRPr sz="1400" baseline="0">
                <a:latin typeface="Times New Roman" panose="02020603050405020304" pitchFamily="18" charset="0"/>
              </a:defRPr>
            </a:pPr>
            <a:r>
              <a:rPr lang="ru-RU" sz="1400" baseline="0" dirty="0" smtClean="0">
                <a:latin typeface="Times New Roman" panose="02020603050405020304" pitchFamily="18" charset="0"/>
              </a:rPr>
              <a:t> (млн</a:t>
            </a:r>
            <a:r>
              <a:rPr lang="ru-RU" sz="1400" baseline="0" dirty="0">
                <a:latin typeface="Times New Roman" panose="02020603050405020304" pitchFamily="18" charset="0"/>
              </a:rPr>
              <a:t>. руб.)</a:t>
            </a:r>
          </a:p>
        </c:rich>
      </c:tx>
      <c:layout>
        <c:manualLayout>
          <c:xMode val="edge"/>
          <c:yMode val="edge"/>
          <c:x val="0.22820765404282334"/>
          <c:y val="3.206714405470099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отгруженной продукции, работ, услуг (млн. руб.)</c:v>
                </c:pt>
              </c:strCache>
            </c:strRef>
          </c:tx>
          <c:spPr>
            <a:solidFill>
              <a:srgbClr val="C0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sz="140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641.1</c:v>
                </c:pt>
                <c:pt idx="1">
                  <c:v>687.6</c:v>
                </c:pt>
                <c:pt idx="2">
                  <c:v>736.5</c:v>
                </c:pt>
                <c:pt idx="3">
                  <c:v>985.1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688896"/>
        <c:axId val="20690432"/>
      </c:barChart>
      <c:catAx>
        <c:axId val="206888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Times New Roman" panose="02020603050405020304" pitchFamily="18" charset="0"/>
              </a:defRPr>
            </a:pPr>
            <a:endParaRPr lang="ru-RU"/>
          </a:p>
        </c:txPr>
        <c:crossAx val="20690432"/>
        <c:crosses val="autoZero"/>
        <c:auto val="1"/>
        <c:lblAlgn val="ctr"/>
        <c:lblOffset val="100"/>
        <c:noMultiLvlLbl val="0"/>
      </c:catAx>
      <c:valAx>
        <c:axId val="206904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Times New Roman" panose="02020603050405020304" pitchFamily="18" charset="0"/>
              </a:defRPr>
            </a:pPr>
            <a:endParaRPr lang="ru-RU"/>
          </a:p>
        </c:txPr>
        <c:crossAx val="206888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64404517196253E-2"/>
          <c:y val="5.6407492190790172E-2"/>
          <c:w val="0.45665373808503101"/>
          <c:h val="0.8208858576437243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13699</c:v>
                </c:pt>
                <c:pt idx="1">
                  <c:v>14775.7</c:v>
                </c:pt>
                <c:pt idx="2">
                  <c:v>17636.099999999999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6699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419.6</c:v>
                </c:pt>
                <c:pt idx="1">
                  <c:v>419.6</c:v>
                </c:pt>
                <c:pt idx="2">
                  <c:v>419.6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66FF99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5299.7</c:v>
                </c:pt>
                <c:pt idx="1">
                  <c:v>4651.5</c:v>
                </c:pt>
                <c:pt idx="2">
                  <c:v>2837.1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3618688"/>
        <c:axId val="193620224"/>
        <c:axId val="0"/>
      </c:bar3DChart>
      <c:catAx>
        <c:axId val="1936186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3620224"/>
        <c:crosses val="autoZero"/>
        <c:auto val="1"/>
        <c:lblAlgn val="ctr"/>
        <c:lblOffset val="100"/>
        <c:noMultiLvlLbl val="0"/>
      </c:catAx>
      <c:valAx>
        <c:axId val="193620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36186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301506812519775"/>
          <c:y val="0.28241048152272485"/>
          <c:w val="0.42333818965471076"/>
          <c:h val="0.45158548274997867"/>
        </c:manualLayout>
      </c:layout>
      <c:overlay val="0"/>
      <c:txPr>
        <a:bodyPr/>
        <a:lstStyle/>
        <a:p>
          <a:pPr>
            <a:defRPr sz="1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Муниципальный долг</c:v>
                </c:pt>
              </c:strCache>
            </c:strRef>
          </c:tx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На 01.01.2017 г.</c:v>
                </c:pt>
                <c:pt idx="1">
                  <c:v>На 01.01.2018 г.</c:v>
                </c:pt>
                <c:pt idx="2">
                  <c:v>На 01.01.2019 г.</c:v>
                </c:pt>
                <c:pt idx="3">
                  <c:v>На 01.01.2020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4456.8999999999996</c:v>
                </c:pt>
                <c:pt idx="1">
                  <c:v>2556.9</c:v>
                </c:pt>
                <c:pt idx="2">
                  <c:v>650</c:v>
                </c:pt>
                <c:pt idx="3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3696128"/>
        <c:axId val="193697664"/>
      </c:lineChart>
      <c:catAx>
        <c:axId val="1936961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193697664"/>
        <c:crosses val="autoZero"/>
        <c:auto val="1"/>
        <c:lblAlgn val="ctr"/>
        <c:lblOffset val="100"/>
        <c:noMultiLvlLbl val="0"/>
      </c:catAx>
      <c:valAx>
        <c:axId val="193697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93696128"/>
        <c:crosses val="autoZero"/>
        <c:crossBetween val="between"/>
      </c:valAx>
      <c:spPr>
        <a:solidFill>
          <a:srgbClr val="FFFFCC"/>
        </a:solidFill>
      </c:spPr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aseline="0">
                <a:latin typeface="Times New Roman" panose="02020603050405020304" pitchFamily="18" charset="0"/>
              </a:defRPr>
            </a:pPr>
            <a:r>
              <a:rPr lang="ru-RU" sz="1400" baseline="0" dirty="0" smtClean="0">
                <a:latin typeface="Times New Roman" panose="02020603050405020304" pitchFamily="18" charset="0"/>
              </a:rPr>
              <a:t>Фонд оплаты труда (млн. </a:t>
            </a:r>
            <a:r>
              <a:rPr lang="ru-RU" sz="1400" baseline="0" dirty="0">
                <a:latin typeface="Times New Roman" panose="02020603050405020304" pitchFamily="18" charset="0"/>
              </a:rPr>
              <a:t>руб.)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валового продукта (млн. руб.)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40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491.8</c:v>
                </c:pt>
                <c:pt idx="1">
                  <c:v>506.1</c:v>
                </c:pt>
                <c:pt idx="2">
                  <c:v>534.4</c:v>
                </c:pt>
                <c:pt idx="3">
                  <c:v>561.1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062976"/>
        <c:axId val="22064512"/>
      </c:barChart>
      <c:catAx>
        <c:axId val="220629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Times New Roman" panose="02020603050405020304" pitchFamily="18" charset="0"/>
              </a:defRPr>
            </a:pPr>
            <a:endParaRPr lang="ru-RU"/>
          </a:p>
        </c:txPr>
        <c:crossAx val="22064512"/>
        <c:crosses val="autoZero"/>
        <c:auto val="1"/>
        <c:lblAlgn val="ctr"/>
        <c:lblOffset val="100"/>
        <c:noMultiLvlLbl val="0"/>
      </c:catAx>
      <c:valAx>
        <c:axId val="22064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Times New Roman" panose="02020603050405020304" pitchFamily="18" charset="0"/>
              </a:defRPr>
            </a:pPr>
            <a:endParaRPr lang="ru-RU"/>
          </a:p>
        </c:txPr>
        <c:crossAx val="220629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aseline="0">
                <a:latin typeface="Times New Roman" panose="02020603050405020304" pitchFamily="18" charset="0"/>
              </a:defRPr>
            </a:pPr>
            <a:r>
              <a:rPr lang="ru-RU" sz="1400" baseline="0" dirty="0" smtClean="0">
                <a:latin typeface="Times New Roman" panose="02020603050405020304" pitchFamily="18" charset="0"/>
              </a:rPr>
              <a:t>Среднемесячная заработная плата (тыс. руб</a:t>
            </a:r>
            <a:r>
              <a:rPr lang="ru-RU" sz="1400" baseline="0" dirty="0">
                <a:latin typeface="Times New Roman" panose="02020603050405020304" pitchFamily="18" charset="0"/>
              </a:rPr>
              <a:t>.)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валового продукта (млн. руб.)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sz="140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18.91</c:v>
                </c:pt>
                <c:pt idx="1">
                  <c:v>19.46</c:v>
                </c:pt>
                <c:pt idx="2">
                  <c:v>20.55</c:v>
                </c:pt>
                <c:pt idx="3">
                  <c:v>21.58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524288"/>
        <c:axId val="22525824"/>
      </c:barChart>
      <c:catAx>
        <c:axId val="225242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Times New Roman" panose="02020603050405020304" pitchFamily="18" charset="0"/>
              </a:defRPr>
            </a:pPr>
            <a:endParaRPr lang="ru-RU"/>
          </a:p>
        </c:txPr>
        <c:crossAx val="22525824"/>
        <c:crosses val="autoZero"/>
        <c:auto val="1"/>
        <c:lblAlgn val="ctr"/>
        <c:lblOffset val="100"/>
        <c:noMultiLvlLbl val="0"/>
      </c:catAx>
      <c:valAx>
        <c:axId val="225258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Times New Roman" panose="02020603050405020304" pitchFamily="18" charset="0"/>
              </a:defRPr>
            </a:pPr>
            <a:endParaRPr lang="ru-RU"/>
          </a:p>
        </c:txPr>
        <c:crossAx val="225242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aseline="0">
                <a:latin typeface="Times New Roman" panose="02020603050405020304" pitchFamily="18" charset="0"/>
              </a:defRPr>
            </a:pPr>
            <a:r>
              <a:rPr lang="ru-RU" sz="1400" baseline="0" dirty="0" smtClean="0">
                <a:latin typeface="Times New Roman" panose="02020603050405020304" pitchFamily="18" charset="0"/>
              </a:rPr>
              <a:t>Инвестиции в основной капитал (млн. руб</a:t>
            </a:r>
            <a:r>
              <a:rPr lang="ru-RU" sz="1400" baseline="0" dirty="0">
                <a:latin typeface="Times New Roman" panose="02020603050405020304" pitchFamily="18" charset="0"/>
              </a:rPr>
              <a:t>.)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валового продукта (млн. руб.)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txPr>
              <a:bodyPr/>
              <a:lstStyle/>
              <a:p>
                <a:pPr>
                  <a:defRPr sz="140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71.5</c:v>
                </c:pt>
                <c:pt idx="1">
                  <c:v>74.5</c:v>
                </c:pt>
                <c:pt idx="2">
                  <c:v>78.599999999999994</c:v>
                </c:pt>
                <c:pt idx="3">
                  <c:v>82.8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0781824"/>
        <c:axId val="121840384"/>
      </c:barChart>
      <c:catAx>
        <c:axId val="1207818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Times New Roman" panose="02020603050405020304" pitchFamily="18" charset="0"/>
              </a:defRPr>
            </a:pPr>
            <a:endParaRPr lang="ru-RU"/>
          </a:p>
        </c:txPr>
        <c:crossAx val="121840384"/>
        <c:crosses val="autoZero"/>
        <c:auto val="1"/>
        <c:lblAlgn val="ctr"/>
        <c:lblOffset val="100"/>
        <c:noMultiLvlLbl val="0"/>
      </c:catAx>
      <c:valAx>
        <c:axId val="1218403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Times New Roman" panose="02020603050405020304" pitchFamily="18" charset="0"/>
              </a:defRPr>
            </a:pPr>
            <a:endParaRPr lang="ru-RU"/>
          </a:p>
        </c:txPr>
        <c:crossAx val="1207818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 dirty="0" smtClean="0">
                <a:solidFill>
                  <a:srgbClr val="0000FF"/>
                </a:solidFill>
              </a:rPr>
              <a:t>2016 </a:t>
            </a:r>
            <a:r>
              <a:rPr lang="ru-RU" sz="1200" dirty="0">
                <a:solidFill>
                  <a:srgbClr val="0000FF"/>
                </a:solidFill>
              </a:rPr>
              <a:t>год</a:t>
            </a:r>
          </a:p>
        </c:rich>
      </c:tx>
      <c:layout>
        <c:manualLayout>
          <c:xMode val="edge"/>
          <c:yMode val="edge"/>
          <c:x val="0.36526879466750117"/>
          <c:y val="3.9193176066856766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796425911524234"/>
          <c:w val="0.61667741836631262"/>
          <c:h val="0.8117668830187654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2013 год</c:v>
                </c:pt>
              </c:strCache>
            </c:strRef>
          </c:tx>
          <c:spPr>
            <a:solidFill>
              <a:srgbClr val="6600FF"/>
            </a:solidFill>
          </c:spPr>
          <c:explosion val="21"/>
          <c:dPt>
            <c:idx val="0"/>
            <c:bubble3D val="0"/>
            <c:spPr>
              <a:solidFill>
                <a:srgbClr val="FF00FF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9966FF"/>
              </a:solidFill>
            </c:spPr>
          </c:dPt>
          <c:dLbls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доходы 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0.23899999999999999</c:v>
                </c:pt>
                <c:pt idx="1">
                  <c:v>8.9999999999999993E-3</c:v>
                </c:pt>
                <c:pt idx="2">
                  <c:v>0.75190000000000001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8154112288304458"/>
          <c:y val="0.26378859139108002"/>
          <c:w val="0.31845879558439089"/>
          <c:h val="0.60209153715430797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 dirty="0" smtClean="0">
                <a:solidFill>
                  <a:srgbClr val="0000FF"/>
                </a:solidFill>
              </a:rPr>
              <a:t>2017 </a:t>
            </a:r>
            <a:r>
              <a:rPr lang="ru-RU" sz="1200" dirty="0">
                <a:solidFill>
                  <a:srgbClr val="0000FF"/>
                </a:solidFill>
              </a:rPr>
              <a:t>год</a:t>
            </a:r>
          </a:p>
        </c:rich>
      </c:tx>
      <c:layout>
        <c:manualLayout>
          <c:xMode val="edge"/>
          <c:yMode val="edge"/>
          <c:x val="0.36526879466750117"/>
          <c:y val="3.9193176066856766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796425911524234"/>
          <c:w val="0.61667741836631262"/>
          <c:h val="0.8117668830187654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2013 год</c:v>
                </c:pt>
              </c:strCache>
            </c:strRef>
          </c:tx>
          <c:spPr>
            <a:solidFill>
              <a:srgbClr val="6600FF"/>
            </a:solidFill>
          </c:spPr>
          <c:explosion val="25"/>
          <c:dPt>
            <c:idx val="0"/>
            <c:bubble3D val="0"/>
            <c:spPr>
              <a:solidFill>
                <a:srgbClr val="FF00FF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9966FF"/>
              </a:solidFill>
            </c:spPr>
          </c:dPt>
          <c:dLbls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доходы 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0.21</c:v>
                </c:pt>
                <c:pt idx="1">
                  <c:v>1.4E-2</c:v>
                </c:pt>
                <c:pt idx="2">
                  <c:v>0.77600000000000002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8154112288304458"/>
          <c:y val="0.26378859139108002"/>
          <c:w val="0.31845887711695542"/>
          <c:h val="0.5901751657223272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 dirty="0" smtClean="0">
                <a:solidFill>
                  <a:srgbClr val="0000FF"/>
                </a:solidFill>
              </a:rPr>
              <a:t>2018 </a:t>
            </a:r>
            <a:r>
              <a:rPr lang="ru-RU" sz="1200" dirty="0">
                <a:solidFill>
                  <a:srgbClr val="0000FF"/>
                </a:solidFill>
              </a:rPr>
              <a:t>год</a:t>
            </a:r>
          </a:p>
        </c:rich>
      </c:tx>
      <c:layout>
        <c:manualLayout>
          <c:xMode val="edge"/>
          <c:yMode val="edge"/>
          <c:x val="0.36526879466750117"/>
          <c:y val="3.9193176066856766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796425911524234"/>
          <c:w val="0.61667741836631262"/>
          <c:h val="0.8117668830187654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2013 год</c:v>
                </c:pt>
              </c:strCache>
            </c:strRef>
          </c:tx>
          <c:spPr>
            <a:solidFill>
              <a:srgbClr val="6600FF"/>
            </a:solidFill>
          </c:spPr>
          <c:explosion val="25"/>
          <c:dPt>
            <c:idx val="0"/>
            <c:bubble3D val="0"/>
            <c:spPr>
              <a:solidFill>
                <a:srgbClr val="FF00FF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9966FF"/>
              </a:solidFill>
            </c:spPr>
          </c:dPt>
          <c:dLbls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доходы 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0.23</c:v>
                </c:pt>
                <c:pt idx="1">
                  <c:v>1.4999999999999999E-2</c:v>
                </c:pt>
                <c:pt idx="2">
                  <c:v>0.755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8154112288304458"/>
          <c:y val="0.26378859139108002"/>
          <c:w val="0.31845879558439089"/>
          <c:h val="0.60209153715430797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 dirty="0" smtClean="0">
                <a:solidFill>
                  <a:srgbClr val="0000FF"/>
                </a:solidFill>
              </a:rPr>
              <a:t>2019 </a:t>
            </a:r>
            <a:r>
              <a:rPr lang="ru-RU" sz="1200" dirty="0">
                <a:solidFill>
                  <a:srgbClr val="0000FF"/>
                </a:solidFill>
              </a:rPr>
              <a:t>год</a:t>
            </a:r>
          </a:p>
        </c:rich>
      </c:tx>
      <c:layout>
        <c:manualLayout>
          <c:xMode val="edge"/>
          <c:yMode val="edge"/>
          <c:x val="0.36526879466750117"/>
          <c:y val="3.9193176066856766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796425911524234"/>
          <c:w val="0.61667741836631262"/>
          <c:h val="0.8117668830187654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2013 год</c:v>
                </c:pt>
              </c:strCache>
            </c:strRef>
          </c:tx>
          <c:spPr>
            <a:solidFill>
              <a:srgbClr val="6600FF"/>
            </a:solidFill>
          </c:spPr>
          <c:explosion val="25"/>
          <c:dPt>
            <c:idx val="0"/>
            <c:bubble3D val="0"/>
            <c:spPr>
              <a:solidFill>
                <a:srgbClr val="FF00FF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9966FF"/>
              </a:solidFill>
            </c:spPr>
          </c:dPt>
          <c:dLbls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доходы 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0.22</c:v>
                </c:pt>
                <c:pt idx="1">
                  <c:v>1.4E-2</c:v>
                </c:pt>
                <c:pt idx="2">
                  <c:v>0.76600000000000001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8154112288304458"/>
          <c:y val="0.26378859139108002"/>
          <c:w val="0.31845879558439089"/>
          <c:h val="0.60209153715430797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66355.399999999994</c:v>
                </c:pt>
                <c:pt idx="1">
                  <c:v>93682.1</c:v>
                </c:pt>
                <c:pt idx="2">
                  <c:v>79307</c:v>
                </c:pt>
                <c:pt idx="3">
                  <c:v>92733.2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FF6699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18309.5</c:v>
                </c:pt>
                <c:pt idx="1">
                  <c:v>453</c:v>
                </c:pt>
                <c:pt idx="2">
                  <c:v>453.7</c:v>
                </c:pt>
                <c:pt idx="3">
                  <c:v>464.3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66FF99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141554.5</c:v>
                </c:pt>
                <c:pt idx="1">
                  <c:v>159548.1</c:v>
                </c:pt>
                <c:pt idx="2">
                  <c:v>161133.20000000001</c:v>
                </c:pt>
                <c:pt idx="3">
                  <c:v>174407.3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9933FF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2321.6999999999998</c:v>
                </c:pt>
                <c:pt idx="1">
                  <c:v>2416.4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2565248"/>
        <c:axId val="132612864"/>
        <c:axId val="0"/>
      </c:bar3DChart>
      <c:catAx>
        <c:axId val="1325652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2612864"/>
        <c:crosses val="autoZero"/>
        <c:auto val="1"/>
        <c:lblAlgn val="ctr"/>
        <c:lblOffset val="100"/>
        <c:noMultiLvlLbl val="0"/>
      </c:catAx>
      <c:valAx>
        <c:axId val="1326128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256524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1B73F9-66F1-4C6E-8041-3891F487AFD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348084-7F2E-4EC4-8A6F-320F40502BA1}">
      <dgm:prSet phldrT="[Текст]" custT="1"/>
      <dgm:spPr>
        <a:solidFill>
          <a:srgbClr val="FFCC99"/>
        </a:solidFill>
      </dgm:spPr>
      <dgm:t>
        <a:bodyPr/>
        <a:lstStyle/>
        <a:p>
          <a:pPr algn="just"/>
          <a:r>
            <a: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</a:t>
          </a:r>
          <a:r>
            <a:rPr lang="ru-RU" sz="1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Межбюджетные трансферты - </a:t>
          </a:r>
          <a:r>
            <a:rPr lang="ru-RU" altLang="ru-RU" sz="1400" b="0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это средства, предоставляемые одним бюджетом бюджетной системы Российской Федерации другому бюджету бюджетной системы Российской Федерации</a:t>
          </a:r>
          <a:r>
            <a:rPr lang="ru-RU" altLang="ru-RU" sz="1400" b="1" i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7ED344-713F-4FF7-B240-E2256F85DF80}" type="parTrans" cxnId="{D3D17572-2296-47BC-BA4F-982E1FE85ADE}">
      <dgm:prSet/>
      <dgm:spPr/>
      <dgm:t>
        <a:bodyPr/>
        <a:lstStyle/>
        <a:p>
          <a:endParaRPr lang="ru-RU"/>
        </a:p>
      </dgm:t>
    </dgm:pt>
    <dgm:pt modelId="{46A210F8-DAEE-4989-9A20-D598AADD934F}" type="sibTrans" cxnId="{D3D17572-2296-47BC-BA4F-982E1FE85ADE}">
      <dgm:prSet/>
      <dgm:spPr/>
      <dgm:t>
        <a:bodyPr/>
        <a:lstStyle/>
        <a:p>
          <a:endParaRPr lang="ru-RU"/>
        </a:p>
      </dgm:t>
    </dgm:pt>
    <dgm:pt modelId="{5D8CB58D-C74E-4DB9-85B8-A527D049B510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 – </a:t>
          </a:r>
          <a:r>
            <a:rPr lang="ru-RU" sz="14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конкретной цели их использования</a:t>
          </a:r>
          <a:endParaRPr lang="ru-RU" sz="14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37DA05-70A6-48D8-B6C8-78828CB8ACA7}" type="parTrans" cxnId="{9B9A19DF-67AF-4DB5-955B-9C3F817A38CB}">
      <dgm:prSet/>
      <dgm:spPr/>
      <dgm:t>
        <a:bodyPr/>
        <a:lstStyle/>
        <a:p>
          <a:endParaRPr lang="ru-RU"/>
        </a:p>
      </dgm:t>
    </dgm:pt>
    <dgm:pt modelId="{A2FED3B0-8B9C-4893-94CB-014EDBA7D971}" type="sibTrans" cxnId="{9B9A19DF-67AF-4DB5-955B-9C3F817A38CB}">
      <dgm:prSet/>
      <dgm:spPr/>
      <dgm:t>
        <a:bodyPr/>
        <a:lstStyle/>
        <a:p>
          <a:endParaRPr lang="ru-RU"/>
        </a:p>
      </dgm:t>
    </dgm:pt>
    <dgm:pt modelId="{8CDC40A9-234D-43A4-94C7-888DD8BC1074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 – </a:t>
          </a:r>
          <a:r>
            <a:rPr lang="ru-RU" sz="14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</a:p>
      </dgm:t>
    </dgm:pt>
    <dgm:pt modelId="{D624FEE9-E4B0-4EDE-BBF9-FF521B0973F7}" type="parTrans" cxnId="{D9D1C749-D0B6-4E7F-A271-35976208BAE7}">
      <dgm:prSet/>
      <dgm:spPr/>
      <dgm:t>
        <a:bodyPr/>
        <a:lstStyle/>
        <a:p>
          <a:endParaRPr lang="ru-RU"/>
        </a:p>
      </dgm:t>
    </dgm:pt>
    <dgm:pt modelId="{FD875354-6108-4109-A622-7108F23F939A}" type="sibTrans" cxnId="{D9D1C749-D0B6-4E7F-A271-35976208BAE7}">
      <dgm:prSet/>
      <dgm:spPr/>
      <dgm:t>
        <a:bodyPr/>
        <a:lstStyle/>
        <a:p>
          <a:endParaRPr lang="ru-RU"/>
        </a:p>
      </dgm:t>
    </dgm:pt>
    <dgm:pt modelId="{2F8353DA-14A8-4F80-93FA-C4CA1AB83878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– </a:t>
          </a:r>
          <a:r>
            <a:rPr lang="ru-RU" sz="14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определенные цели</a:t>
          </a:r>
          <a:endParaRPr lang="ru-RU" sz="14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081722-9F62-4AD1-B520-A7CC97017EDE}" type="parTrans" cxnId="{0761A9A4-A6A3-4CC6-BACA-5DD8144495E6}">
      <dgm:prSet/>
      <dgm:spPr/>
      <dgm:t>
        <a:bodyPr/>
        <a:lstStyle/>
        <a:p>
          <a:endParaRPr lang="ru-RU"/>
        </a:p>
      </dgm:t>
    </dgm:pt>
    <dgm:pt modelId="{108311D7-BDF6-4DAE-9A02-573D61642E28}" type="sibTrans" cxnId="{0761A9A4-A6A3-4CC6-BACA-5DD8144495E6}">
      <dgm:prSet/>
      <dgm:spPr/>
      <dgm:t>
        <a:bodyPr/>
        <a:lstStyle/>
        <a:p>
          <a:endParaRPr lang="ru-RU"/>
        </a:p>
      </dgm:t>
    </dgm:pt>
    <dgm:pt modelId="{96CAD508-B153-4FC4-9FD6-155CA6779B91}" type="pres">
      <dgm:prSet presAssocID="{2C1B73F9-66F1-4C6E-8041-3891F487AFD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784E19B-6C2E-4E63-96F3-D9E75E4FA21D}" type="pres">
      <dgm:prSet presAssocID="{D3348084-7F2E-4EC4-8A6F-320F40502BA1}" presName="hierRoot1" presStyleCnt="0">
        <dgm:presLayoutVars>
          <dgm:hierBranch val="init"/>
        </dgm:presLayoutVars>
      </dgm:prSet>
      <dgm:spPr/>
    </dgm:pt>
    <dgm:pt modelId="{637F0429-CD20-48E2-8A83-21339BC9317A}" type="pres">
      <dgm:prSet presAssocID="{D3348084-7F2E-4EC4-8A6F-320F40502BA1}" presName="rootComposite1" presStyleCnt="0"/>
      <dgm:spPr/>
    </dgm:pt>
    <dgm:pt modelId="{A79F0D7E-828F-40CF-8D96-CB5035325E56}" type="pres">
      <dgm:prSet presAssocID="{D3348084-7F2E-4EC4-8A6F-320F40502BA1}" presName="rootText1" presStyleLbl="node0" presStyleIdx="0" presStyleCnt="1" custScaleX="345961" custLinFactNeighborX="590" custLinFactNeighborY="-418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59769C-6B30-4243-8C7A-49F762D44E6C}" type="pres">
      <dgm:prSet presAssocID="{D3348084-7F2E-4EC4-8A6F-320F40502BA1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376CCBF-4D6E-4E46-9196-49484A22CC5B}" type="pres">
      <dgm:prSet presAssocID="{D3348084-7F2E-4EC4-8A6F-320F40502BA1}" presName="hierChild2" presStyleCnt="0"/>
      <dgm:spPr/>
    </dgm:pt>
    <dgm:pt modelId="{EC195C0A-839E-412A-9249-8645F36ACA0F}" type="pres">
      <dgm:prSet presAssocID="{7037DA05-70A6-48D8-B6C8-78828CB8ACA7}" presName="Name37" presStyleLbl="parChTrans1D2" presStyleIdx="0" presStyleCnt="3"/>
      <dgm:spPr/>
      <dgm:t>
        <a:bodyPr/>
        <a:lstStyle/>
        <a:p>
          <a:endParaRPr lang="ru-RU"/>
        </a:p>
      </dgm:t>
    </dgm:pt>
    <dgm:pt modelId="{F5FFC8E5-1307-4B0B-A544-89BE3E8182D4}" type="pres">
      <dgm:prSet presAssocID="{5D8CB58D-C74E-4DB9-85B8-A527D049B510}" presName="hierRoot2" presStyleCnt="0">
        <dgm:presLayoutVars>
          <dgm:hierBranch val="init"/>
        </dgm:presLayoutVars>
      </dgm:prSet>
      <dgm:spPr/>
    </dgm:pt>
    <dgm:pt modelId="{C844E1AF-FCBA-4076-9298-60BAA35D7FA2}" type="pres">
      <dgm:prSet presAssocID="{5D8CB58D-C74E-4DB9-85B8-A527D049B510}" presName="rootComposite" presStyleCnt="0"/>
      <dgm:spPr/>
    </dgm:pt>
    <dgm:pt modelId="{DE9FFC1D-18D3-4A66-BCD0-867CBDB76287}" type="pres">
      <dgm:prSet presAssocID="{5D8CB58D-C74E-4DB9-85B8-A527D049B510}" presName="rootText" presStyleLbl="node2" presStyleIdx="0" presStyleCnt="3" custScaleX="1081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DE60D2-2163-4DD4-BEFA-0B005120D671}" type="pres">
      <dgm:prSet presAssocID="{5D8CB58D-C74E-4DB9-85B8-A527D049B510}" presName="rootConnector" presStyleLbl="node2" presStyleIdx="0" presStyleCnt="3"/>
      <dgm:spPr/>
      <dgm:t>
        <a:bodyPr/>
        <a:lstStyle/>
        <a:p>
          <a:endParaRPr lang="ru-RU"/>
        </a:p>
      </dgm:t>
    </dgm:pt>
    <dgm:pt modelId="{0B3A03FA-8619-47E3-8F3F-AF49F6A537EC}" type="pres">
      <dgm:prSet presAssocID="{5D8CB58D-C74E-4DB9-85B8-A527D049B510}" presName="hierChild4" presStyleCnt="0"/>
      <dgm:spPr/>
    </dgm:pt>
    <dgm:pt modelId="{63AB1467-9B3A-4D48-AD66-CBDBBF9FE0D6}" type="pres">
      <dgm:prSet presAssocID="{5D8CB58D-C74E-4DB9-85B8-A527D049B510}" presName="hierChild5" presStyleCnt="0"/>
      <dgm:spPr/>
    </dgm:pt>
    <dgm:pt modelId="{D490AF61-CB76-4C3D-AF1C-CC8E1FA788C8}" type="pres">
      <dgm:prSet presAssocID="{D624FEE9-E4B0-4EDE-BBF9-FF521B0973F7}" presName="Name37" presStyleLbl="parChTrans1D2" presStyleIdx="1" presStyleCnt="3"/>
      <dgm:spPr/>
      <dgm:t>
        <a:bodyPr/>
        <a:lstStyle/>
        <a:p>
          <a:endParaRPr lang="ru-RU"/>
        </a:p>
      </dgm:t>
    </dgm:pt>
    <dgm:pt modelId="{97446E6C-9755-41B5-AD4C-E2029BA2D8E7}" type="pres">
      <dgm:prSet presAssocID="{8CDC40A9-234D-43A4-94C7-888DD8BC1074}" presName="hierRoot2" presStyleCnt="0">
        <dgm:presLayoutVars>
          <dgm:hierBranch val="init"/>
        </dgm:presLayoutVars>
      </dgm:prSet>
      <dgm:spPr/>
    </dgm:pt>
    <dgm:pt modelId="{FC3712DF-623D-4ECE-A8F1-0269AB7952F1}" type="pres">
      <dgm:prSet presAssocID="{8CDC40A9-234D-43A4-94C7-888DD8BC1074}" presName="rootComposite" presStyleCnt="0"/>
      <dgm:spPr/>
    </dgm:pt>
    <dgm:pt modelId="{1D1E3660-9BCA-455D-84DF-907A4D50E450}" type="pres">
      <dgm:prSet presAssocID="{8CDC40A9-234D-43A4-94C7-888DD8BC1074}" presName="rootText" presStyleLbl="node2" presStyleIdx="1" presStyleCnt="3" custScaleX="117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F5EED1-A868-4BBD-B139-40ED11FCC827}" type="pres">
      <dgm:prSet presAssocID="{8CDC40A9-234D-43A4-94C7-888DD8BC1074}" presName="rootConnector" presStyleLbl="node2" presStyleIdx="1" presStyleCnt="3"/>
      <dgm:spPr/>
      <dgm:t>
        <a:bodyPr/>
        <a:lstStyle/>
        <a:p>
          <a:endParaRPr lang="ru-RU"/>
        </a:p>
      </dgm:t>
    </dgm:pt>
    <dgm:pt modelId="{45485C19-922D-4C0A-9319-EDAE2BDF97D5}" type="pres">
      <dgm:prSet presAssocID="{8CDC40A9-234D-43A4-94C7-888DD8BC1074}" presName="hierChild4" presStyleCnt="0"/>
      <dgm:spPr/>
    </dgm:pt>
    <dgm:pt modelId="{BDF37EED-9F73-4630-8E27-8D2A06A81027}" type="pres">
      <dgm:prSet presAssocID="{8CDC40A9-234D-43A4-94C7-888DD8BC1074}" presName="hierChild5" presStyleCnt="0"/>
      <dgm:spPr/>
    </dgm:pt>
    <dgm:pt modelId="{B8ADF916-D99A-4C1A-934F-3A367D09FEAD}" type="pres">
      <dgm:prSet presAssocID="{B5081722-9F62-4AD1-B520-A7CC97017EDE}" presName="Name37" presStyleLbl="parChTrans1D2" presStyleIdx="2" presStyleCnt="3"/>
      <dgm:spPr/>
      <dgm:t>
        <a:bodyPr/>
        <a:lstStyle/>
        <a:p>
          <a:endParaRPr lang="ru-RU"/>
        </a:p>
      </dgm:t>
    </dgm:pt>
    <dgm:pt modelId="{E4CF11E2-FF4C-4BFC-A62B-239599457334}" type="pres">
      <dgm:prSet presAssocID="{2F8353DA-14A8-4F80-93FA-C4CA1AB83878}" presName="hierRoot2" presStyleCnt="0">
        <dgm:presLayoutVars>
          <dgm:hierBranch val="init"/>
        </dgm:presLayoutVars>
      </dgm:prSet>
      <dgm:spPr/>
    </dgm:pt>
    <dgm:pt modelId="{4542BF75-BD2E-4A28-95D4-2B6633C9B6DC}" type="pres">
      <dgm:prSet presAssocID="{2F8353DA-14A8-4F80-93FA-C4CA1AB83878}" presName="rootComposite" presStyleCnt="0"/>
      <dgm:spPr/>
    </dgm:pt>
    <dgm:pt modelId="{8CC6FCFD-F62A-4FC4-B108-A2EF0F5F9CC5}" type="pres">
      <dgm:prSet presAssocID="{2F8353DA-14A8-4F80-93FA-C4CA1AB83878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106503-C359-44ED-B4EE-CA609EB854CC}" type="pres">
      <dgm:prSet presAssocID="{2F8353DA-14A8-4F80-93FA-C4CA1AB83878}" presName="rootConnector" presStyleLbl="node2" presStyleIdx="2" presStyleCnt="3"/>
      <dgm:spPr/>
      <dgm:t>
        <a:bodyPr/>
        <a:lstStyle/>
        <a:p>
          <a:endParaRPr lang="ru-RU"/>
        </a:p>
      </dgm:t>
    </dgm:pt>
    <dgm:pt modelId="{2CD6A55B-6A2C-4EA7-A843-12EC57BA4DA5}" type="pres">
      <dgm:prSet presAssocID="{2F8353DA-14A8-4F80-93FA-C4CA1AB83878}" presName="hierChild4" presStyleCnt="0"/>
      <dgm:spPr/>
    </dgm:pt>
    <dgm:pt modelId="{9F1A2FFB-9CD8-4E01-8DF2-D957397D020C}" type="pres">
      <dgm:prSet presAssocID="{2F8353DA-14A8-4F80-93FA-C4CA1AB83878}" presName="hierChild5" presStyleCnt="0"/>
      <dgm:spPr/>
    </dgm:pt>
    <dgm:pt modelId="{EEE421C0-C6C8-459D-9B39-2BBA038D6C9E}" type="pres">
      <dgm:prSet presAssocID="{D3348084-7F2E-4EC4-8A6F-320F40502BA1}" presName="hierChild3" presStyleCnt="0"/>
      <dgm:spPr/>
    </dgm:pt>
  </dgm:ptLst>
  <dgm:cxnLst>
    <dgm:cxn modelId="{9B9A19DF-67AF-4DB5-955B-9C3F817A38CB}" srcId="{D3348084-7F2E-4EC4-8A6F-320F40502BA1}" destId="{5D8CB58D-C74E-4DB9-85B8-A527D049B510}" srcOrd="0" destOrd="0" parTransId="{7037DA05-70A6-48D8-B6C8-78828CB8ACA7}" sibTransId="{A2FED3B0-8B9C-4893-94CB-014EDBA7D971}"/>
    <dgm:cxn modelId="{EC39292F-2D53-4768-8C34-B3D16791019D}" type="presOf" srcId="{2F8353DA-14A8-4F80-93FA-C4CA1AB83878}" destId="{8CC6FCFD-F62A-4FC4-B108-A2EF0F5F9CC5}" srcOrd="0" destOrd="0" presId="urn:microsoft.com/office/officeart/2005/8/layout/orgChart1"/>
    <dgm:cxn modelId="{B3031016-3C43-485F-962F-4DA6DF032E1E}" type="presOf" srcId="{7037DA05-70A6-48D8-B6C8-78828CB8ACA7}" destId="{EC195C0A-839E-412A-9249-8645F36ACA0F}" srcOrd="0" destOrd="0" presId="urn:microsoft.com/office/officeart/2005/8/layout/orgChart1"/>
    <dgm:cxn modelId="{CAFBAEFD-CC6A-4BB9-9C65-58568149D573}" type="presOf" srcId="{2C1B73F9-66F1-4C6E-8041-3891F487AFD4}" destId="{96CAD508-B153-4FC4-9FD6-155CA6779B91}" srcOrd="0" destOrd="0" presId="urn:microsoft.com/office/officeart/2005/8/layout/orgChart1"/>
    <dgm:cxn modelId="{8D74C3B2-FD5D-4DE9-84C9-07341718A2A4}" type="presOf" srcId="{8CDC40A9-234D-43A4-94C7-888DD8BC1074}" destId="{1D1E3660-9BCA-455D-84DF-907A4D50E450}" srcOrd="0" destOrd="0" presId="urn:microsoft.com/office/officeart/2005/8/layout/orgChart1"/>
    <dgm:cxn modelId="{D3D17572-2296-47BC-BA4F-982E1FE85ADE}" srcId="{2C1B73F9-66F1-4C6E-8041-3891F487AFD4}" destId="{D3348084-7F2E-4EC4-8A6F-320F40502BA1}" srcOrd="0" destOrd="0" parTransId="{837ED344-713F-4FF7-B240-E2256F85DF80}" sibTransId="{46A210F8-DAEE-4989-9A20-D598AADD934F}"/>
    <dgm:cxn modelId="{D9D1C749-D0B6-4E7F-A271-35976208BAE7}" srcId="{D3348084-7F2E-4EC4-8A6F-320F40502BA1}" destId="{8CDC40A9-234D-43A4-94C7-888DD8BC1074}" srcOrd="1" destOrd="0" parTransId="{D624FEE9-E4B0-4EDE-BBF9-FF521B0973F7}" sibTransId="{FD875354-6108-4109-A622-7108F23F939A}"/>
    <dgm:cxn modelId="{B88B3AE2-440D-4CB9-9B6F-4EBC2BD8F3B0}" type="presOf" srcId="{5D8CB58D-C74E-4DB9-85B8-A527D049B510}" destId="{44DE60D2-2163-4DD4-BEFA-0B005120D671}" srcOrd="1" destOrd="0" presId="urn:microsoft.com/office/officeart/2005/8/layout/orgChart1"/>
    <dgm:cxn modelId="{99599105-7E78-46B5-B1CB-3491623AC5EB}" type="presOf" srcId="{5D8CB58D-C74E-4DB9-85B8-A527D049B510}" destId="{DE9FFC1D-18D3-4A66-BCD0-867CBDB76287}" srcOrd="0" destOrd="0" presId="urn:microsoft.com/office/officeart/2005/8/layout/orgChart1"/>
    <dgm:cxn modelId="{E68906EC-BBA7-4E98-9DAA-BA47FDC00534}" type="presOf" srcId="{D3348084-7F2E-4EC4-8A6F-320F40502BA1}" destId="{8659769C-6B30-4243-8C7A-49F762D44E6C}" srcOrd="1" destOrd="0" presId="urn:microsoft.com/office/officeart/2005/8/layout/orgChart1"/>
    <dgm:cxn modelId="{0761A9A4-A6A3-4CC6-BACA-5DD8144495E6}" srcId="{D3348084-7F2E-4EC4-8A6F-320F40502BA1}" destId="{2F8353DA-14A8-4F80-93FA-C4CA1AB83878}" srcOrd="2" destOrd="0" parTransId="{B5081722-9F62-4AD1-B520-A7CC97017EDE}" sibTransId="{108311D7-BDF6-4DAE-9A02-573D61642E28}"/>
    <dgm:cxn modelId="{BBE04675-1FF4-4B35-9F1F-FB195E6472AC}" type="presOf" srcId="{D3348084-7F2E-4EC4-8A6F-320F40502BA1}" destId="{A79F0D7E-828F-40CF-8D96-CB5035325E56}" srcOrd="0" destOrd="0" presId="urn:microsoft.com/office/officeart/2005/8/layout/orgChart1"/>
    <dgm:cxn modelId="{370BDA91-38A4-4404-BF7E-3A1E3193B54E}" type="presOf" srcId="{D624FEE9-E4B0-4EDE-BBF9-FF521B0973F7}" destId="{D490AF61-CB76-4C3D-AF1C-CC8E1FA788C8}" srcOrd="0" destOrd="0" presId="urn:microsoft.com/office/officeart/2005/8/layout/orgChart1"/>
    <dgm:cxn modelId="{1CEFC82A-FE3C-4164-A5A6-97F218148C96}" type="presOf" srcId="{8CDC40A9-234D-43A4-94C7-888DD8BC1074}" destId="{24F5EED1-A868-4BBD-B139-40ED11FCC827}" srcOrd="1" destOrd="0" presId="urn:microsoft.com/office/officeart/2005/8/layout/orgChart1"/>
    <dgm:cxn modelId="{50F3394F-1269-479F-A033-E9323EC4CA2D}" type="presOf" srcId="{2F8353DA-14A8-4F80-93FA-C4CA1AB83878}" destId="{CF106503-C359-44ED-B4EE-CA609EB854CC}" srcOrd="1" destOrd="0" presId="urn:microsoft.com/office/officeart/2005/8/layout/orgChart1"/>
    <dgm:cxn modelId="{06AA54EC-0E59-43EB-9565-86144B8D8BF6}" type="presOf" srcId="{B5081722-9F62-4AD1-B520-A7CC97017EDE}" destId="{B8ADF916-D99A-4C1A-934F-3A367D09FEAD}" srcOrd="0" destOrd="0" presId="urn:microsoft.com/office/officeart/2005/8/layout/orgChart1"/>
    <dgm:cxn modelId="{882D7BD6-F7C9-44EA-BABF-0F4AE7261065}" type="presParOf" srcId="{96CAD508-B153-4FC4-9FD6-155CA6779B91}" destId="{B784E19B-6C2E-4E63-96F3-D9E75E4FA21D}" srcOrd="0" destOrd="0" presId="urn:microsoft.com/office/officeart/2005/8/layout/orgChart1"/>
    <dgm:cxn modelId="{2F487D60-3191-4558-B49C-36938890A95F}" type="presParOf" srcId="{B784E19B-6C2E-4E63-96F3-D9E75E4FA21D}" destId="{637F0429-CD20-48E2-8A83-21339BC9317A}" srcOrd="0" destOrd="0" presId="urn:microsoft.com/office/officeart/2005/8/layout/orgChart1"/>
    <dgm:cxn modelId="{16AFC4A0-AB02-4F04-B57F-43A8A4EF6072}" type="presParOf" srcId="{637F0429-CD20-48E2-8A83-21339BC9317A}" destId="{A79F0D7E-828F-40CF-8D96-CB5035325E56}" srcOrd="0" destOrd="0" presId="urn:microsoft.com/office/officeart/2005/8/layout/orgChart1"/>
    <dgm:cxn modelId="{51278DEE-4DC2-403C-A1ED-64D673CE7867}" type="presParOf" srcId="{637F0429-CD20-48E2-8A83-21339BC9317A}" destId="{8659769C-6B30-4243-8C7A-49F762D44E6C}" srcOrd="1" destOrd="0" presId="urn:microsoft.com/office/officeart/2005/8/layout/orgChart1"/>
    <dgm:cxn modelId="{67DA12C2-2463-43EC-A077-8E2ED82F3207}" type="presParOf" srcId="{B784E19B-6C2E-4E63-96F3-D9E75E4FA21D}" destId="{0376CCBF-4D6E-4E46-9196-49484A22CC5B}" srcOrd="1" destOrd="0" presId="urn:microsoft.com/office/officeart/2005/8/layout/orgChart1"/>
    <dgm:cxn modelId="{45B4C8E3-32DC-4E8F-9C90-6D4778462F50}" type="presParOf" srcId="{0376CCBF-4D6E-4E46-9196-49484A22CC5B}" destId="{EC195C0A-839E-412A-9249-8645F36ACA0F}" srcOrd="0" destOrd="0" presId="urn:microsoft.com/office/officeart/2005/8/layout/orgChart1"/>
    <dgm:cxn modelId="{4ED6F42D-22FC-4149-8FF4-37E48358231A}" type="presParOf" srcId="{0376CCBF-4D6E-4E46-9196-49484A22CC5B}" destId="{F5FFC8E5-1307-4B0B-A544-89BE3E8182D4}" srcOrd="1" destOrd="0" presId="urn:microsoft.com/office/officeart/2005/8/layout/orgChart1"/>
    <dgm:cxn modelId="{324AD9FC-D019-4A3D-83D1-0F9CA141CACC}" type="presParOf" srcId="{F5FFC8E5-1307-4B0B-A544-89BE3E8182D4}" destId="{C844E1AF-FCBA-4076-9298-60BAA35D7FA2}" srcOrd="0" destOrd="0" presId="urn:microsoft.com/office/officeart/2005/8/layout/orgChart1"/>
    <dgm:cxn modelId="{72B06D26-9CE6-4E97-ACB6-1EC75CF6BBDD}" type="presParOf" srcId="{C844E1AF-FCBA-4076-9298-60BAA35D7FA2}" destId="{DE9FFC1D-18D3-4A66-BCD0-867CBDB76287}" srcOrd="0" destOrd="0" presId="urn:microsoft.com/office/officeart/2005/8/layout/orgChart1"/>
    <dgm:cxn modelId="{1126E206-0408-4E54-9B47-581638D5BE8B}" type="presParOf" srcId="{C844E1AF-FCBA-4076-9298-60BAA35D7FA2}" destId="{44DE60D2-2163-4DD4-BEFA-0B005120D671}" srcOrd="1" destOrd="0" presId="urn:microsoft.com/office/officeart/2005/8/layout/orgChart1"/>
    <dgm:cxn modelId="{5A4B1DA6-0E8B-46C2-BFF6-2F2248CB2C0C}" type="presParOf" srcId="{F5FFC8E5-1307-4B0B-A544-89BE3E8182D4}" destId="{0B3A03FA-8619-47E3-8F3F-AF49F6A537EC}" srcOrd="1" destOrd="0" presId="urn:microsoft.com/office/officeart/2005/8/layout/orgChart1"/>
    <dgm:cxn modelId="{6C2E7311-9943-4F7C-A76E-72AE707010CF}" type="presParOf" srcId="{F5FFC8E5-1307-4B0B-A544-89BE3E8182D4}" destId="{63AB1467-9B3A-4D48-AD66-CBDBBF9FE0D6}" srcOrd="2" destOrd="0" presId="urn:microsoft.com/office/officeart/2005/8/layout/orgChart1"/>
    <dgm:cxn modelId="{AB664AA9-9B5B-400C-98F4-37E30642D893}" type="presParOf" srcId="{0376CCBF-4D6E-4E46-9196-49484A22CC5B}" destId="{D490AF61-CB76-4C3D-AF1C-CC8E1FA788C8}" srcOrd="2" destOrd="0" presId="urn:microsoft.com/office/officeart/2005/8/layout/orgChart1"/>
    <dgm:cxn modelId="{FA680EA0-EDDA-46B3-810C-68389264E50A}" type="presParOf" srcId="{0376CCBF-4D6E-4E46-9196-49484A22CC5B}" destId="{97446E6C-9755-41B5-AD4C-E2029BA2D8E7}" srcOrd="3" destOrd="0" presId="urn:microsoft.com/office/officeart/2005/8/layout/orgChart1"/>
    <dgm:cxn modelId="{E6320A86-5754-46F6-B445-EC5E62981B1F}" type="presParOf" srcId="{97446E6C-9755-41B5-AD4C-E2029BA2D8E7}" destId="{FC3712DF-623D-4ECE-A8F1-0269AB7952F1}" srcOrd="0" destOrd="0" presId="urn:microsoft.com/office/officeart/2005/8/layout/orgChart1"/>
    <dgm:cxn modelId="{093D7FCE-2371-4E60-BF61-7F7C198F81C8}" type="presParOf" srcId="{FC3712DF-623D-4ECE-A8F1-0269AB7952F1}" destId="{1D1E3660-9BCA-455D-84DF-907A4D50E450}" srcOrd="0" destOrd="0" presId="urn:microsoft.com/office/officeart/2005/8/layout/orgChart1"/>
    <dgm:cxn modelId="{9432BC1A-B1C9-4EAC-8952-43EC5127254A}" type="presParOf" srcId="{FC3712DF-623D-4ECE-A8F1-0269AB7952F1}" destId="{24F5EED1-A868-4BBD-B139-40ED11FCC827}" srcOrd="1" destOrd="0" presId="urn:microsoft.com/office/officeart/2005/8/layout/orgChart1"/>
    <dgm:cxn modelId="{DB9F463D-396D-4743-9D2C-FAA39CF7F3BC}" type="presParOf" srcId="{97446E6C-9755-41B5-AD4C-E2029BA2D8E7}" destId="{45485C19-922D-4C0A-9319-EDAE2BDF97D5}" srcOrd="1" destOrd="0" presId="urn:microsoft.com/office/officeart/2005/8/layout/orgChart1"/>
    <dgm:cxn modelId="{12D3812F-008B-402D-B2EF-C20DA06BE6A5}" type="presParOf" srcId="{97446E6C-9755-41B5-AD4C-E2029BA2D8E7}" destId="{BDF37EED-9F73-4630-8E27-8D2A06A81027}" srcOrd="2" destOrd="0" presId="urn:microsoft.com/office/officeart/2005/8/layout/orgChart1"/>
    <dgm:cxn modelId="{253F2B59-3A01-48D9-825A-780F03E7D8A9}" type="presParOf" srcId="{0376CCBF-4D6E-4E46-9196-49484A22CC5B}" destId="{B8ADF916-D99A-4C1A-934F-3A367D09FEAD}" srcOrd="4" destOrd="0" presId="urn:microsoft.com/office/officeart/2005/8/layout/orgChart1"/>
    <dgm:cxn modelId="{BFF2182E-BAE2-40F3-B093-4482993A3A54}" type="presParOf" srcId="{0376CCBF-4D6E-4E46-9196-49484A22CC5B}" destId="{E4CF11E2-FF4C-4BFC-A62B-239599457334}" srcOrd="5" destOrd="0" presId="urn:microsoft.com/office/officeart/2005/8/layout/orgChart1"/>
    <dgm:cxn modelId="{71EEEFBE-1D4C-4C21-80E3-3237E1765392}" type="presParOf" srcId="{E4CF11E2-FF4C-4BFC-A62B-239599457334}" destId="{4542BF75-BD2E-4A28-95D4-2B6633C9B6DC}" srcOrd="0" destOrd="0" presId="urn:microsoft.com/office/officeart/2005/8/layout/orgChart1"/>
    <dgm:cxn modelId="{E7E89151-2156-4C9A-8718-5186A2C36716}" type="presParOf" srcId="{4542BF75-BD2E-4A28-95D4-2B6633C9B6DC}" destId="{8CC6FCFD-F62A-4FC4-B108-A2EF0F5F9CC5}" srcOrd="0" destOrd="0" presId="urn:microsoft.com/office/officeart/2005/8/layout/orgChart1"/>
    <dgm:cxn modelId="{D145A04C-440C-473B-95C0-387B212E52AE}" type="presParOf" srcId="{4542BF75-BD2E-4A28-95D4-2B6633C9B6DC}" destId="{CF106503-C359-44ED-B4EE-CA609EB854CC}" srcOrd="1" destOrd="0" presId="urn:microsoft.com/office/officeart/2005/8/layout/orgChart1"/>
    <dgm:cxn modelId="{74BC9692-5A94-4617-AF87-2E36E7CC3DF7}" type="presParOf" srcId="{E4CF11E2-FF4C-4BFC-A62B-239599457334}" destId="{2CD6A55B-6A2C-4EA7-A843-12EC57BA4DA5}" srcOrd="1" destOrd="0" presId="urn:microsoft.com/office/officeart/2005/8/layout/orgChart1"/>
    <dgm:cxn modelId="{49F7F9F0-FDD9-4C13-BA86-570081F922E2}" type="presParOf" srcId="{E4CF11E2-FF4C-4BFC-A62B-239599457334}" destId="{9F1A2FFB-9CD8-4E01-8DF2-D957397D020C}" srcOrd="2" destOrd="0" presId="urn:microsoft.com/office/officeart/2005/8/layout/orgChart1"/>
    <dgm:cxn modelId="{B578D3A0-DA2F-4934-BF78-6BB3A59E9A43}" type="presParOf" srcId="{B784E19B-6C2E-4E63-96F3-D9E75E4FA21D}" destId="{EEE421C0-C6C8-459D-9B39-2BBA038D6C9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EC9746-EF1A-4A19-A513-C1C01F8D9B0F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</dgm:pt>
    <dgm:pt modelId="{CFDBE125-2812-48EB-98A7-E1FC1D20ABF7}">
      <dgm:prSet phldrT="[Текст]"/>
      <dgm:spPr/>
      <dgm:t>
        <a:bodyPr/>
        <a:lstStyle/>
        <a:p>
          <a:r>
            <a:rPr lang="ru-RU" b="1" i="1" dirty="0" smtClean="0"/>
            <a:t>Доходы</a:t>
          </a:r>
          <a:endParaRPr lang="ru-RU" b="1" i="1" dirty="0"/>
        </a:p>
      </dgm:t>
    </dgm:pt>
    <dgm:pt modelId="{EDE4007F-74E8-47FF-8387-F2E82F812069}" type="parTrans" cxnId="{27AA22DA-132B-4416-8E45-3B4AC4B62905}">
      <dgm:prSet/>
      <dgm:spPr/>
      <dgm:t>
        <a:bodyPr/>
        <a:lstStyle/>
        <a:p>
          <a:endParaRPr lang="ru-RU"/>
        </a:p>
      </dgm:t>
    </dgm:pt>
    <dgm:pt modelId="{7D5AA720-21D0-44DE-B267-8ED1591C48A0}" type="sibTrans" cxnId="{27AA22DA-132B-4416-8E45-3B4AC4B62905}">
      <dgm:prSet/>
      <dgm:spPr/>
      <dgm:t>
        <a:bodyPr/>
        <a:lstStyle/>
        <a:p>
          <a:endParaRPr lang="ru-RU"/>
        </a:p>
      </dgm:t>
    </dgm:pt>
    <dgm:pt modelId="{8BFB03EA-1E07-424B-AEE9-C17E5A8710EA}">
      <dgm:prSet phldrT="[Текст]"/>
      <dgm:spPr/>
      <dgm:t>
        <a:bodyPr/>
        <a:lstStyle/>
        <a:p>
          <a:r>
            <a:rPr lang="ru-RU" b="1" i="1" dirty="0" smtClean="0"/>
            <a:t>Расходы</a:t>
          </a:r>
          <a:endParaRPr lang="ru-RU" b="1" i="1" dirty="0"/>
        </a:p>
      </dgm:t>
    </dgm:pt>
    <dgm:pt modelId="{76E42E14-04BA-4A30-8B47-1F66307F45AE}" type="parTrans" cxnId="{EE39F33E-E83F-41E8-8900-829D7E079A5E}">
      <dgm:prSet/>
      <dgm:spPr/>
      <dgm:t>
        <a:bodyPr/>
        <a:lstStyle/>
        <a:p>
          <a:endParaRPr lang="ru-RU"/>
        </a:p>
      </dgm:t>
    </dgm:pt>
    <dgm:pt modelId="{411648E3-5760-4A30-A6B5-266C1587B1B2}" type="sibTrans" cxnId="{EE39F33E-E83F-41E8-8900-829D7E079A5E}">
      <dgm:prSet/>
      <dgm:spPr/>
      <dgm:t>
        <a:bodyPr/>
        <a:lstStyle/>
        <a:p>
          <a:endParaRPr lang="ru-RU"/>
        </a:p>
      </dgm:t>
    </dgm:pt>
    <dgm:pt modelId="{EB404E3D-5833-484D-A49E-6BF5678A0603}">
      <dgm:prSet phldrT="[Текст]"/>
      <dgm:spPr/>
      <dgm:t>
        <a:bodyPr/>
        <a:lstStyle/>
        <a:p>
          <a:r>
            <a:rPr lang="ru-RU" b="1" i="1" dirty="0" smtClean="0"/>
            <a:t>Дефицит(-), профицит (+)</a:t>
          </a:r>
          <a:endParaRPr lang="ru-RU" b="1" i="1" dirty="0"/>
        </a:p>
      </dgm:t>
    </dgm:pt>
    <dgm:pt modelId="{194F9570-ED04-4EEC-B8F6-3E9020B8117D}" type="parTrans" cxnId="{ED1987A4-A23E-4768-BDC1-42BDF7B0EA8E}">
      <dgm:prSet/>
      <dgm:spPr/>
      <dgm:t>
        <a:bodyPr/>
        <a:lstStyle/>
        <a:p>
          <a:endParaRPr lang="ru-RU"/>
        </a:p>
      </dgm:t>
    </dgm:pt>
    <dgm:pt modelId="{1D55AD15-BE21-4448-B17D-B152A5268738}" type="sibTrans" cxnId="{ED1987A4-A23E-4768-BDC1-42BDF7B0EA8E}">
      <dgm:prSet/>
      <dgm:spPr/>
      <dgm:t>
        <a:bodyPr/>
        <a:lstStyle/>
        <a:p>
          <a:endParaRPr lang="ru-RU"/>
        </a:p>
      </dgm:t>
    </dgm:pt>
    <dgm:pt modelId="{E656CABF-CAA5-4C8E-82FF-DFF5025603E6}" type="pres">
      <dgm:prSet presAssocID="{A0EC9746-EF1A-4A19-A513-C1C01F8D9B0F}" presName="linearFlow" presStyleCnt="0">
        <dgm:presLayoutVars>
          <dgm:dir/>
          <dgm:resizeHandles val="exact"/>
        </dgm:presLayoutVars>
      </dgm:prSet>
      <dgm:spPr/>
    </dgm:pt>
    <dgm:pt modelId="{22C60CED-9F7A-4A2C-B38B-DC4D16BA27DA}" type="pres">
      <dgm:prSet presAssocID="{CFDBE125-2812-48EB-98A7-E1FC1D20ABF7}" presName="composite" presStyleCnt="0"/>
      <dgm:spPr/>
    </dgm:pt>
    <dgm:pt modelId="{7ADBF728-9BF9-4D22-8EEE-63AA92C464A8}" type="pres">
      <dgm:prSet presAssocID="{CFDBE125-2812-48EB-98A7-E1FC1D20ABF7}" presName="imgShp" presStyleLbl="fgImgPlace1" presStyleIdx="0" presStyleCnt="3" custScaleX="68548" custScaleY="71308" custLinFactNeighborX="-85660" custLinFactNeighborY="5700"/>
      <dgm:spPr>
        <a:solidFill>
          <a:srgbClr val="99FF66"/>
        </a:solidFill>
      </dgm:spPr>
    </dgm:pt>
    <dgm:pt modelId="{0D470C39-1A15-4DA3-A14C-9BA1201201E9}" type="pres">
      <dgm:prSet presAssocID="{CFDBE125-2812-48EB-98A7-E1FC1D20ABF7}" presName="txShp" presStyleLbl="node1" presStyleIdx="0" presStyleCnt="3" custScaleX="64191" custScaleY="47023" custLinFactNeighborX="-33255" custLinFactNeighborY="78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073B50-73B3-4684-8615-BF7655703925}" type="pres">
      <dgm:prSet presAssocID="{7D5AA720-21D0-44DE-B267-8ED1591C48A0}" presName="spacing" presStyleCnt="0"/>
      <dgm:spPr/>
    </dgm:pt>
    <dgm:pt modelId="{8DE9BC3C-9228-4D47-9936-7FAF418F1265}" type="pres">
      <dgm:prSet presAssocID="{8BFB03EA-1E07-424B-AEE9-C17E5A8710EA}" presName="composite" presStyleCnt="0"/>
      <dgm:spPr/>
    </dgm:pt>
    <dgm:pt modelId="{E2582E6D-ADC2-4265-805F-C48D1933BDE6}" type="pres">
      <dgm:prSet presAssocID="{8BFB03EA-1E07-424B-AEE9-C17E5A8710EA}" presName="imgShp" presStyleLbl="fgImgPlace1" presStyleIdx="1" presStyleCnt="3" custScaleX="71184" custScaleY="76936" custLinFactNeighborX="-82901" custLinFactNeighborY="7917"/>
      <dgm:spPr>
        <a:solidFill>
          <a:srgbClr val="FFFF00"/>
        </a:solidFill>
      </dgm:spPr>
    </dgm:pt>
    <dgm:pt modelId="{2BE64097-3C6E-4269-85B0-D26A56E7573F}" type="pres">
      <dgm:prSet presAssocID="{8BFB03EA-1E07-424B-AEE9-C17E5A8710EA}" presName="txShp" presStyleLbl="node1" presStyleIdx="1" presStyleCnt="3" custScaleX="62668" custScaleY="46152" custLinFactNeighborX="-34106" custLinFactNeighborY="89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EB50A0-0854-43E8-B9A2-AC2F45A4B654}" type="pres">
      <dgm:prSet presAssocID="{411648E3-5760-4A30-A6B5-266C1587B1B2}" presName="spacing" presStyleCnt="0"/>
      <dgm:spPr/>
    </dgm:pt>
    <dgm:pt modelId="{D0FE6D32-E47E-4E49-95C1-B1CD6BA811A9}" type="pres">
      <dgm:prSet presAssocID="{EB404E3D-5833-484D-A49E-6BF5678A0603}" presName="composite" presStyleCnt="0"/>
      <dgm:spPr/>
    </dgm:pt>
    <dgm:pt modelId="{70453382-0FD6-409E-B7A9-E574C4878F2E}" type="pres">
      <dgm:prSet presAssocID="{EB404E3D-5833-484D-A49E-6BF5678A0603}" presName="imgShp" presStyleLbl="fgImgPlace1" presStyleIdx="2" presStyleCnt="3" custScaleX="73998" custScaleY="74556" custLinFactNeighborX="-79716" custLinFactNeighborY="-2689"/>
      <dgm:spPr>
        <a:solidFill>
          <a:srgbClr val="FFCCFF"/>
        </a:solidFill>
      </dgm:spPr>
    </dgm:pt>
    <dgm:pt modelId="{75004D15-A7B1-4AA0-A726-1F61548A38EE}" type="pres">
      <dgm:prSet presAssocID="{EB404E3D-5833-484D-A49E-6BF5678A0603}" presName="txShp" presStyleLbl="node1" presStyleIdx="2" presStyleCnt="3" custScaleX="62935" custScaleY="47544" custLinFactNeighborX="-32904" custLinFactNeighborY="-11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AA22DA-132B-4416-8E45-3B4AC4B62905}" srcId="{A0EC9746-EF1A-4A19-A513-C1C01F8D9B0F}" destId="{CFDBE125-2812-48EB-98A7-E1FC1D20ABF7}" srcOrd="0" destOrd="0" parTransId="{EDE4007F-74E8-47FF-8387-F2E82F812069}" sibTransId="{7D5AA720-21D0-44DE-B267-8ED1591C48A0}"/>
    <dgm:cxn modelId="{952F7062-C940-4A4A-80AC-182F90F2BDFA}" type="presOf" srcId="{A0EC9746-EF1A-4A19-A513-C1C01F8D9B0F}" destId="{E656CABF-CAA5-4C8E-82FF-DFF5025603E6}" srcOrd="0" destOrd="0" presId="urn:microsoft.com/office/officeart/2005/8/layout/vList3"/>
    <dgm:cxn modelId="{ED1987A4-A23E-4768-BDC1-42BDF7B0EA8E}" srcId="{A0EC9746-EF1A-4A19-A513-C1C01F8D9B0F}" destId="{EB404E3D-5833-484D-A49E-6BF5678A0603}" srcOrd="2" destOrd="0" parTransId="{194F9570-ED04-4EEC-B8F6-3E9020B8117D}" sibTransId="{1D55AD15-BE21-4448-B17D-B152A5268738}"/>
    <dgm:cxn modelId="{EE39F33E-E83F-41E8-8900-829D7E079A5E}" srcId="{A0EC9746-EF1A-4A19-A513-C1C01F8D9B0F}" destId="{8BFB03EA-1E07-424B-AEE9-C17E5A8710EA}" srcOrd="1" destOrd="0" parTransId="{76E42E14-04BA-4A30-8B47-1F66307F45AE}" sibTransId="{411648E3-5760-4A30-A6B5-266C1587B1B2}"/>
    <dgm:cxn modelId="{038B23FC-260E-4BDC-8D05-5045C45932EE}" type="presOf" srcId="{CFDBE125-2812-48EB-98A7-E1FC1D20ABF7}" destId="{0D470C39-1A15-4DA3-A14C-9BA1201201E9}" srcOrd="0" destOrd="0" presId="urn:microsoft.com/office/officeart/2005/8/layout/vList3"/>
    <dgm:cxn modelId="{5470A5AB-441D-4773-9093-B9A310129658}" type="presOf" srcId="{EB404E3D-5833-484D-A49E-6BF5678A0603}" destId="{75004D15-A7B1-4AA0-A726-1F61548A38EE}" srcOrd="0" destOrd="0" presId="urn:microsoft.com/office/officeart/2005/8/layout/vList3"/>
    <dgm:cxn modelId="{6393E9B2-4B1C-4527-8521-4632BED6664D}" type="presOf" srcId="{8BFB03EA-1E07-424B-AEE9-C17E5A8710EA}" destId="{2BE64097-3C6E-4269-85B0-D26A56E7573F}" srcOrd="0" destOrd="0" presId="urn:microsoft.com/office/officeart/2005/8/layout/vList3"/>
    <dgm:cxn modelId="{7C180C75-B902-4E7D-9CBA-BB69DBD62471}" type="presParOf" srcId="{E656CABF-CAA5-4C8E-82FF-DFF5025603E6}" destId="{22C60CED-9F7A-4A2C-B38B-DC4D16BA27DA}" srcOrd="0" destOrd="0" presId="urn:microsoft.com/office/officeart/2005/8/layout/vList3"/>
    <dgm:cxn modelId="{ECF66122-599D-47DA-B53B-5C447E6639D8}" type="presParOf" srcId="{22C60CED-9F7A-4A2C-B38B-DC4D16BA27DA}" destId="{7ADBF728-9BF9-4D22-8EEE-63AA92C464A8}" srcOrd="0" destOrd="0" presId="urn:microsoft.com/office/officeart/2005/8/layout/vList3"/>
    <dgm:cxn modelId="{A3EE1B39-B450-41F5-998D-31621B2A1C73}" type="presParOf" srcId="{22C60CED-9F7A-4A2C-B38B-DC4D16BA27DA}" destId="{0D470C39-1A15-4DA3-A14C-9BA1201201E9}" srcOrd="1" destOrd="0" presId="urn:microsoft.com/office/officeart/2005/8/layout/vList3"/>
    <dgm:cxn modelId="{A56C86CB-5B79-4AF0-A51A-2090087BC210}" type="presParOf" srcId="{E656CABF-CAA5-4C8E-82FF-DFF5025603E6}" destId="{AF073B50-73B3-4684-8615-BF7655703925}" srcOrd="1" destOrd="0" presId="urn:microsoft.com/office/officeart/2005/8/layout/vList3"/>
    <dgm:cxn modelId="{7392ED2E-0AE1-4EA0-B85A-8AD4091FAF6F}" type="presParOf" srcId="{E656CABF-CAA5-4C8E-82FF-DFF5025603E6}" destId="{8DE9BC3C-9228-4D47-9936-7FAF418F1265}" srcOrd="2" destOrd="0" presId="urn:microsoft.com/office/officeart/2005/8/layout/vList3"/>
    <dgm:cxn modelId="{69378C7E-F362-423F-A8A1-D069BEBBA408}" type="presParOf" srcId="{8DE9BC3C-9228-4D47-9936-7FAF418F1265}" destId="{E2582E6D-ADC2-4265-805F-C48D1933BDE6}" srcOrd="0" destOrd="0" presId="urn:microsoft.com/office/officeart/2005/8/layout/vList3"/>
    <dgm:cxn modelId="{B871E81D-1882-4614-8BBE-D3BC4F098966}" type="presParOf" srcId="{8DE9BC3C-9228-4D47-9936-7FAF418F1265}" destId="{2BE64097-3C6E-4269-85B0-D26A56E7573F}" srcOrd="1" destOrd="0" presId="urn:microsoft.com/office/officeart/2005/8/layout/vList3"/>
    <dgm:cxn modelId="{0931E1F9-5D14-40F1-89CD-ACFD795FDD07}" type="presParOf" srcId="{E656CABF-CAA5-4C8E-82FF-DFF5025603E6}" destId="{7CEB50A0-0854-43E8-B9A2-AC2F45A4B654}" srcOrd="3" destOrd="0" presId="urn:microsoft.com/office/officeart/2005/8/layout/vList3"/>
    <dgm:cxn modelId="{45C5FDA5-34EA-4963-9CD9-6B4927D7537B}" type="presParOf" srcId="{E656CABF-CAA5-4C8E-82FF-DFF5025603E6}" destId="{D0FE6D32-E47E-4E49-95C1-B1CD6BA811A9}" srcOrd="4" destOrd="0" presId="urn:microsoft.com/office/officeart/2005/8/layout/vList3"/>
    <dgm:cxn modelId="{C24C34C7-45BA-4FD2-80CB-41727F710CAC}" type="presParOf" srcId="{D0FE6D32-E47E-4E49-95C1-B1CD6BA811A9}" destId="{70453382-0FD6-409E-B7A9-E574C4878F2E}" srcOrd="0" destOrd="0" presId="urn:microsoft.com/office/officeart/2005/8/layout/vList3"/>
    <dgm:cxn modelId="{24CF442C-CC01-4A37-BE7E-A13C716DBF8F}" type="presParOf" srcId="{D0FE6D32-E47E-4E49-95C1-B1CD6BA811A9}" destId="{75004D15-A7B1-4AA0-A726-1F61548A38E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4BF62C-AA68-4130-BC2A-1DFAAB8FA91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196AE2D-E4EF-4A98-B12C-F6CBFE68A6D0}">
      <dgm:prSet phldrT="[Текст]"/>
      <dgm:spPr>
        <a:solidFill>
          <a:srgbClr val="00FFFF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Увеличение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налогового потенциала</a:t>
          </a:r>
          <a:endParaRPr lang="ru-RU" dirty="0">
            <a:solidFill>
              <a:schemeClr val="tx1"/>
            </a:solidFill>
          </a:endParaRPr>
        </a:p>
      </dgm:t>
    </dgm:pt>
    <dgm:pt modelId="{8AA31473-4964-4E20-9B2A-433423069FAA}" type="parTrans" cxnId="{224E2E3D-42F2-4C9F-A41C-AC6EBF3B055F}">
      <dgm:prSet/>
      <dgm:spPr/>
      <dgm:t>
        <a:bodyPr/>
        <a:lstStyle/>
        <a:p>
          <a:endParaRPr lang="ru-RU"/>
        </a:p>
      </dgm:t>
    </dgm:pt>
    <dgm:pt modelId="{6C81CB01-4B3E-4F4D-A73A-DBE19382D97C}" type="sibTrans" cxnId="{224E2E3D-42F2-4C9F-A41C-AC6EBF3B055F}">
      <dgm:prSet/>
      <dgm:spPr/>
      <dgm:t>
        <a:bodyPr/>
        <a:lstStyle/>
        <a:p>
          <a:endParaRPr lang="ru-RU"/>
        </a:p>
      </dgm:t>
    </dgm:pt>
    <dgm:pt modelId="{342491AB-DB8F-4CD2-A8C9-FBDA1D57C578}">
      <dgm:prSet phldrT="[Текст]"/>
      <dgm:spPr>
        <a:solidFill>
          <a:srgbClr val="00FF00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Поддержка на муниципальном уровне малого и среднего предпринимательства</a:t>
          </a:r>
          <a:endParaRPr lang="ru-RU" dirty="0">
            <a:solidFill>
              <a:schemeClr val="tx1"/>
            </a:solidFill>
          </a:endParaRPr>
        </a:p>
      </dgm:t>
    </dgm:pt>
    <dgm:pt modelId="{A687574D-1C23-4634-BE57-689B0C8B836A}" type="parTrans" cxnId="{47F6840D-8CAA-4867-AD03-EA24FBAA5DA0}">
      <dgm:prSet/>
      <dgm:spPr/>
      <dgm:t>
        <a:bodyPr/>
        <a:lstStyle/>
        <a:p>
          <a:endParaRPr lang="ru-RU"/>
        </a:p>
      </dgm:t>
    </dgm:pt>
    <dgm:pt modelId="{8B6727D7-8417-4426-BA13-CD7AB5FB414F}" type="sibTrans" cxnId="{47F6840D-8CAA-4867-AD03-EA24FBAA5DA0}">
      <dgm:prSet/>
      <dgm:spPr/>
      <dgm:t>
        <a:bodyPr/>
        <a:lstStyle/>
        <a:p>
          <a:endParaRPr lang="ru-RU"/>
        </a:p>
      </dgm:t>
    </dgm:pt>
    <dgm:pt modelId="{C3FD35BA-9DA8-4CB3-AC72-ECFE229E5A54}">
      <dgm:prSet phldrT="[Текст]"/>
      <dgm:spPr>
        <a:solidFill>
          <a:srgbClr val="99FF99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налогового администрирования</a:t>
          </a:r>
          <a:endParaRPr lang="ru-RU" dirty="0">
            <a:solidFill>
              <a:schemeClr val="tx1"/>
            </a:solidFill>
          </a:endParaRPr>
        </a:p>
      </dgm:t>
    </dgm:pt>
    <dgm:pt modelId="{97511984-A419-4798-B530-18D748B4AB33}" type="parTrans" cxnId="{AFBEE180-1060-4474-AD50-94D28DDD986E}">
      <dgm:prSet/>
      <dgm:spPr/>
      <dgm:t>
        <a:bodyPr/>
        <a:lstStyle/>
        <a:p>
          <a:endParaRPr lang="ru-RU"/>
        </a:p>
      </dgm:t>
    </dgm:pt>
    <dgm:pt modelId="{6791A551-F130-4479-A71F-46F1C7A6F3A3}" type="sibTrans" cxnId="{AFBEE180-1060-4474-AD50-94D28DDD986E}">
      <dgm:prSet/>
      <dgm:spPr/>
      <dgm:t>
        <a:bodyPr/>
        <a:lstStyle/>
        <a:p>
          <a:endParaRPr lang="ru-RU"/>
        </a:p>
      </dgm:t>
    </dgm:pt>
    <dgm:pt modelId="{9C615E99-8575-4736-B569-013EE2D509D6}">
      <dgm:prSet/>
      <dgm:spPr>
        <a:solidFill>
          <a:srgbClr val="FFCC99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управления муниципальной собственностью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9F943E-5FDA-43EB-B5C5-13E3E24B2481}" type="parTrans" cxnId="{40B099BF-7709-4FE6-B169-146781FFBFEC}">
      <dgm:prSet/>
      <dgm:spPr/>
      <dgm:t>
        <a:bodyPr/>
        <a:lstStyle/>
        <a:p>
          <a:endParaRPr lang="ru-RU"/>
        </a:p>
      </dgm:t>
    </dgm:pt>
    <dgm:pt modelId="{46B2F353-4784-4AA3-97F9-C89A3F5FEF05}" type="sibTrans" cxnId="{40B099BF-7709-4FE6-B169-146781FFBFEC}">
      <dgm:prSet/>
      <dgm:spPr/>
      <dgm:t>
        <a:bodyPr/>
        <a:lstStyle/>
        <a:p>
          <a:endParaRPr lang="ru-RU"/>
        </a:p>
      </dgm:t>
    </dgm:pt>
    <dgm:pt modelId="{23093262-469C-46E8-935E-6D2730D42B28}" type="pres">
      <dgm:prSet presAssocID="{E24BF62C-AA68-4130-BC2A-1DFAAB8FA91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CB0447E-0A1E-4ABD-80EF-BCCDE6A0C6DE}" type="pres">
      <dgm:prSet presAssocID="{E24BF62C-AA68-4130-BC2A-1DFAAB8FA917}" presName="Name1" presStyleCnt="0"/>
      <dgm:spPr/>
    </dgm:pt>
    <dgm:pt modelId="{7ED14772-262A-4322-861D-962FC8892B53}" type="pres">
      <dgm:prSet presAssocID="{E24BF62C-AA68-4130-BC2A-1DFAAB8FA917}" presName="cycle" presStyleCnt="0"/>
      <dgm:spPr/>
    </dgm:pt>
    <dgm:pt modelId="{66EEA1E6-7B7A-43D5-9B8C-3339878415C9}" type="pres">
      <dgm:prSet presAssocID="{E24BF62C-AA68-4130-BC2A-1DFAAB8FA917}" presName="srcNode" presStyleLbl="node1" presStyleIdx="0" presStyleCnt="4"/>
      <dgm:spPr/>
    </dgm:pt>
    <dgm:pt modelId="{811A6755-6AFF-4F41-9A02-C6803C4B2A71}" type="pres">
      <dgm:prSet presAssocID="{E24BF62C-AA68-4130-BC2A-1DFAAB8FA917}" presName="conn" presStyleLbl="parChTrans1D2" presStyleIdx="0" presStyleCnt="1"/>
      <dgm:spPr/>
      <dgm:t>
        <a:bodyPr/>
        <a:lstStyle/>
        <a:p>
          <a:endParaRPr lang="ru-RU"/>
        </a:p>
      </dgm:t>
    </dgm:pt>
    <dgm:pt modelId="{16C5441B-E9C7-4D61-8FF6-7EA9BF3BC5A8}" type="pres">
      <dgm:prSet presAssocID="{E24BF62C-AA68-4130-BC2A-1DFAAB8FA917}" presName="extraNode" presStyleLbl="node1" presStyleIdx="0" presStyleCnt="4"/>
      <dgm:spPr/>
    </dgm:pt>
    <dgm:pt modelId="{B33EA32C-7072-48D7-BB0D-47BE0DF1C605}" type="pres">
      <dgm:prSet presAssocID="{E24BF62C-AA68-4130-BC2A-1DFAAB8FA917}" presName="dstNode" presStyleLbl="node1" presStyleIdx="0" presStyleCnt="4"/>
      <dgm:spPr/>
    </dgm:pt>
    <dgm:pt modelId="{4DA0794C-4E2F-49A5-B378-3F61E1785240}" type="pres">
      <dgm:prSet presAssocID="{A196AE2D-E4EF-4A98-B12C-F6CBFE68A6D0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3381C5-BE85-45A4-8862-87A1CDBDC7EB}" type="pres">
      <dgm:prSet presAssocID="{A196AE2D-E4EF-4A98-B12C-F6CBFE68A6D0}" presName="accent_1" presStyleCnt="0"/>
      <dgm:spPr/>
    </dgm:pt>
    <dgm:pt modelId="{D0C5D387-6AAB-464E-8186-6BD2CC9FF117}" type="pres">
      <dgm:prSet presAssocID="{A196AE2D-E4EF-4A98-B12C-F6CBFE68A6D0}" presName="accentRepeatNode" presStyleLbl="solidFgAcc1" presStyleIdx="0" presStyleCnt="4"/>
      <dgm:spPr/>
    </dgm:pt>
    <dgm:pt modelId="{1C5C9B52-A562-4A6F-BEAA-04313D8D7390}" type="pres">
      <dgm:prSet presAssocID="{342491AB-DB8F-4CD2-A8C9-FBDA1D57C578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6C94BB-97B4-4EE0-AA2D-30691C422515}" type="pres">
      <dgm:prSet presAssocID="{342491AB-DB8F-4CD2-A8C9-FBDA1D57C578}" presName="accent_2" presStyleCnt="0"/>
      <dgm:spPr/>
    </dgm:pt>
    <dgm:pt modelId="{AA97E70A-85B4-4015-9263-B80B665F7D7C}" type="pres">
      <dgm:prSet presAssocID="{342491AB-DB8F-4CD2-A8C9-FBDA1D57C578}" presName="accentRepeatNode" presStyleLbl="solidFgAcc1" presStyleIdx="1" presStyleCnt="4"/>
      <dgm:spPr/>
    </dgm:pt>
    <dgm:pt modelId="{AF5D21B1-EE88-4A0B-B634-A53817CC3BE7}" type="pres">
      <dgm:prSet presAssocID="{C3FD35BA-9DA8-4CB3-AC72-ECFE229E5A54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2EF747-D0DC-4555-8D5E-F2C9FB20840D}" type="pres">
      <dgm:prSet presAssocID="{C3FD35BA-9DA8-4CB3-AC72-ECFE229E5A54}" presName="accent_3" presStyleCnt="0"/>
      <dgm:spPr/>
    </dgm:pt>
    <dgm:pt modelId="{6752188C-C2E0-4A93-8431-4304C037DDC7}" type="pres">
      <dgm:prSet presAssocID="{C3FD35BA-9DA8-4CB3-AC72-ECFE229E5A54}" presName="accentRepeatNode" presStyleLbl="solidFgAcc1" presStyleIdx="2" presStyleCnt="4"/>
      <dgm:spPr/>
    </dgm:pt>
    <dgm:pt modelId="{9F96D328-2C24-4202-BD95-D27B9D47DE3C}" type="pres">
      <dgm:prSet presAssocID="{9C615E99-8575-4736-B569-013EE2D509D6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DD562A-48BD-4A5D-A3A3-7D20794871CE}" type="pres">
      <dgm:prSet presAssocID="{9C615E99-8575-4736-B569-013EE2D509D6}" presName="accent_4" presStyleCnt="0"/>
      <dgm:spPr/>
    </dgm:pt>
    <dgm:pt modelId="{522080C4-76AD-4D70-95E8-8D83BCE7842D}" type="pres">
      <dgm:prSet presAssocID="{9C615E99-8575-4736-B569-013EE2D509D6}" presName="accentRepeatNode" presStyleLbl="solidFgAcc1" presStyleIdx="3" presStyleCnt="4"/>
      <dgm:spPr/>
    </dgm:pt>
  </dgm:ptLst>
  <dgm:cxnLst>
    <dgm:cxn modelId="{8A01A5EA-3B3C-427B-8953-AEEB45155F61}" type="presOf" srcId="{342491AB-DB8F-4CD2-A8C9-FBDA1D57C578}" destId="{1C5C9B52-A562-4A6F-BEAA-04313D8D7390}" srcOrd="0" destOrd="0" presId="urn:microsoft.com/office/officeart/2008/layout/VerticalCurvedList"/>
    <dgm:cxn modelId="{A7DD1E30-D644-4827-A3AC-BA9E6C00CA53}" type="presOf" srcId="{A196AE2D-E4EF-4A98-B12C-F6CBFE68A6D0}" destId="{4DA0794C-4E2F-49A5-B378-3F61E1785240}" srcOrd="0" destOrd="0" presId="urn:microsoft.com/office/officeart/2008/layout/VerticalCurvedList"/>
    <dgm:cxn modelId="{224E2E3D-42F2-4C9F-A41C-AC6EBF3B055F}" srcId="{E24BF62C-AA68-4130-BC2A-1DFAAB8FA917}" destId="{A196AE2D-E4EF-4A98-B12C-F6CBFE68A6D0}" srcOrd="0" destOrd="0" parTransId="{8AA31473-4964-4E20-9B2A-433423069FAA}" sibTransId="{6C81CB01-4B3E-4F4D-A73A-DBE19382D97C}"/>
    <dgm:cxn modelId="{AFBEE180-1060-4474-AD50-94D28DDD986E}" srcId="{E24BF62C-AA68-4130-BC2A-1DFAAB8FA917}" destId="{C3FD35BA-9DA8-4CB3-AC72-ECFE229E5A54}" srcOrd="2" destOrd="0" parTransId="{97511984-A419-4798-B530-18D748B4AB33}" sibTransId="{6791A551-F130-4479-A71F-46F1C7A6F3A3}"/>
    <dgm:cxn modelId="{98360587-B28F-41C9-B168-0CA86C3D5A4A}" type="presOf" srcId="{C3FD35BA-9DA8-4CB3-AC72-ECFE229E5A54}" destId="{AF5D21B1-EE88-4A0B-B634-A53817CC3BE7}" srcOrd="0" destOrd="0" presId="urn:microsoft.com/office/officeart/2008/layout/VerticalCurvedList"/>
    <dgm:cxn modelId="{F98EB78D-5D37-4D1C-AD80-F1D5E0CAB1F5}" type="presOf" srcId="{6C81CB01-4B3E-4F4D-A73A-DBE19382D97C}" destId="{811A6755-6AFF-4F41-9A02-C6803C4B2A71}" srcOrd="0" destOrd="0" presId="urn:microsoft.com/office/officeart/2008/layout/VerticalCurvedList"/>
    <dgm:cxn modelId="{42F6D47F-D02A-4FE3-9A2A-A4D57063C2D2}" type="presOf" srcId="{E24BF62C-AA68-4130-BC2A-1DFAAB8FA917}" destId="{23093262-469C-46E8-935E-6D2730D42B28}" srcOrd="0" destOrd="0" presId="urn:microsoft.com/office/officeart/2008/layout/VerticalCurvedList"/>
    <dgm:cxn modelId="{40B099BF-7709-4FE6-B169-146781FFBFEC}" srcId="{E24BF62C-AA68-4130-BC2A-1DFAAB8FA917}" destId="{9C615E99-8575-4736-B569-013EE2D509D6}" srcOrd="3" destOrd="0" parTransId="{EC9F943E-5FDA-43EB-B5C5-13E3E24B2481}" sibTransId="{46B2F353-4784-4AA3-97F9-C89A3F5FEF05}"/>
    <dgm:cxn modelId="{47F6840D-8CAA-4867-AD03-EA24FBAA5DA0}" srcId="{E24BF62C-AA68-4130-BC2A-1DFAAB8FA917}" destId="{342491AB-DB8F-4CD2-A8C9-FBDA1D57C578}" srcOrd="1" destOrd="0" parTransId="{A687574D-1C23-4634-BE57-689B0C8B836A}" sibTransId="{8B6727D7-8417-4426-BA13-CD7AB5FB414F}"/>
    <dgm:cxn modelId="{2C5F3140-2D1F-4190-9A23-96EDB3D91164}" type="presOf" srcId="{9C615E99-8575-4736-B569-013EE2D509D6}" destId="{9F96D328-2C24-4202-BD95-D27B9D47DE3C}" srcOrd="0" destOrd="0" presId="urn:microsoft.com/office/officeart/2008/layout/VerticalCurvedList"/>
    <dgm:cxn modelId="{B3301ED5-AA38-46F5-A409-5A7EA11F6F81}" type="presParOf" srcId="{23093262-469C-46E8-935E-6D2730D42B28}" destId="{1CB0447E-0A1E-4ABD-80EF-BCCDE6A0C6DE}" srcOrd="0" destOrd="0" presId="urn:microsoft.com/office/officeart/2008/layout/VerticalCurvedList"/>
    <dgm:cxn modelId="{1FC29A14-7A2A-475F-84B5-F8D3BA27C62A}" type="presParOf" srcId="{1CB0447E-0A1E-4ABD-80EF-BCCDE6A0C6DE}" destId="{7ED14772-262A-4322-861D-962FC8892B53}" srcOrd="0" destOrd="0" presId="urn:microsoft.com/office/officeart/2008/layout/VerticalCurvedList"/>
    <dgm:cxn modelId="{EA1553D9-36C6-474B-90FC-121B834C3FE0}" type="presParOf" srcId="{7ED14772-262A-4322-861D-962FC8892B53}" destId="{66EEA1E6-7B7A-43D5-9B8C-3339878415C9}" srcOrd="0" destOrd="0" presId="urn:microsoft.com/office/officeart/2008/layout/VerticalCurvedList"/>
    <dgm:cxn modelId="{849A0C17-7CD7-4A01-BF79-DB8B0EC84C98}" type="presParOf" srcId="{7ED14772-262A-4322-861D-962FC8892B53}" destId="{811A6755-6AFF-4F41-9A02-C6803C4B2A71}" srcOrd="1" destOrd="0" presId="urn:microsoft.com/office/officeart/2008/layout/VerticalCurvedList"/>
    <dgm:cxn modelId="{789D3D67-8C6E-434C-84AD-7FB4281D89B7}" type="presParOf" srcId="{7ED14772-262A-4322-861D-962FC8892B53}" destId="{16C5441B-E9C7-4D61-8FF6-7EA9BF3BC5A8}" srcOrd="2" destOrd="0" presId="urn:microsoft.com/office/officeart/2008/layout/VerticalCurvedList"/>
    <dgm:cxn modelId="{CB7C9EFD-0A4F-438F-B4E2-897092657299}" type="presParOf" srcId="{7ED14772-262A-4322-861D-962FC8892B53}" destId="{B33EA32C-7072-48D7-BB0D-47BE0DF1C605}" srcOrd="3" destOrd="0" presId="urn:microsoft.com/office/officeart/2008/layout/VerticalCurvedList"/>
    <dgm:cxn modelId="{FF0CEB04-305F-491E-800B-235B2316C546}" type="presParOf" srcId="{1CB0447E-0A1E-4ABD-80EF-BCCDE6A0C6DE}" destId="{4DA0794C-4E2F-49A5-B378-3F61E1785240}" srcOrd="1" destOrd="0" presId="urn:microsoft.com/office/officeart/2008/layout/VerticalCurvedList"/>
    <dgm:cxn modelId="{3DBA9230-342C-447B-AB71-0973D0F91702}" type="presParOf" srcId="{1CB0447E-0A1E-4ABD-80EF-BCCDE6A0C6DE}" destId="{EB3381C5-BE85-45A4-8862-87A1CDBDC7EB}" srcOrd="2" destOrd="0" presId="urn:microsoft.com/office/officeart/2008/layout/VerticalCurvedList"/>
    <dgm:cxn modelId="{063785CF-DCC1-4890-A2A6-BB67509DCE0B}" type="presParOf" srcId="{EB3381C5-BE85-45A4-8862-87A1CDBDC7EB}" destId="{D0C5D387-6AAB-464E-8186-6BD2CC9FF117}" srcOrd="0" destOrd="0" presId="urn:microsoft.com/office/officeart/2008/layout/VerticalCurvedList"/>
    <dgm:cxn modelId="{76FBBDAE-2110-40E7-8EA1-96657A278E16}" type="presParOf" srcId="{1CB0447E-0A1E-4ABD-80EF-BCCDE6A0C6DE}" destId="{1C5C9B52-A562-4A6F-BEAA-04313D8D7390}" srcOrd="3" destOrd="0" presId="urn:microsoft.com/office/officeart/2008/layout/VerticalCurvedList"/>
    <dgm:cxn modelId="{4BF7DEAC-4947-46CB-B9E8-02408D5AFBD7}" type="presParOf" srcId="{1CB0447E-0A1E-4ABD-80EF-BCCDE6A0C6DE}" destId="{C96C94BB-97B4-4EE0-AA2D-30691C422515}" srcOrd="4" destOrd="0" presId="urn:microsoft.com/office/officeart/2008/layout/VerticalCurvedList"/>
    <dgm:cxn modelId="{FEE7DF86-95FC-4E99-90FA-BDF075F5CF57}" type="presParOf" srcId="{C96C94BB-97B4-4EE0-AA2D-30691C422515}" destId="{AA97E70A-85B4-4015-9263-B80B665F7D7C}" srcOrd="0" destOrd="0" presId="urn:microsoft.com/office/officeart/2008/layout/VerticalCurvedList"/>
    <dgm:cxn modelId="{319AC010-95F5-4814-ACD1-EE7722DE4B66}" type="presParOf" srcId="{1CB0447E-0A1E-4ABD-80EF-BCCDE6A0C6DE}" destId="{AF5D21B1-EE88-4A0B-B634-A53817CC3BE7}" srcOrd="5" destOrd="0" presId="urn:microsoft.com/office/officeart/2008/layout/VerticalCurvedList"/>
    <dgm:cxn modelId="{3032A477-A43F-4418-A431-8A27319BC864}" type="presParOf" srcId="{1CB0447E-0A1E-4ABD-80EF-BCCDE6A0C6DE}" destId="{052EF747-D0DC-4555-8D5E-F2C9FB20840D}" srcOrd="6" destOrd="0" presId="urn:microsoft.com/office/officeart/2008/layout/VerticalCurvedList"/>
    <dgm:cxn modelId="{A7F68D6F-DF36-4B61-BADE-A166CCCD1C3F}" type="presParOf" srcId="{052EF747-D0DC-4555-8D5E-F2C9FB20840D}" destId="{6752188C-C2E0-4A93-8431-4304C037DDC7}" srcOrd="0" destOrd="0" presId="urn:microsoft.com/office/officeart/2008/layout/VerticalCurvedList"/>
    <dgm:cxn modelId="{BF0F0264-99A3-4041-948E-17B20ECBA49A}" type="presParOf" srcId="{1CB0447E-0A1E-4ABD-80EF-BCCDE6A0C6DE}" destId="{9F96D328-2C24-4202-BD95-D27B9D47DE3C}" srcOrd="7" destOrd="0" presId="urn:microsoft.com/office/officeart/2008/layout/VerticalCurvedList"/>
    <dgm:cxn modelId="{3FA4DBE3-4A9A-4DDA-95CC-95AD31E36491}" type="presParOf" srcId="{1CB0447E-0A1E-4ABD-80EF-BCCDE6A0C6DE}" destId="{2ADD562A-48BD-4A5D-A3A3-7D20794871CE}" srcOrd="8" destOrd="0" presId="urn:microsoft.com/office/officeart/2008/layout/VerticalCurvedList"/>
    <dgm:cxn modelId="{8324EBF3-F0E1-4620-A670-5C06C470E9F1}" type="presParOf" srcId="{2ADD562A-48BD-4A5D-A3A3-7D20794871CE}" destId="{522080C4-76AD-4D70-95E8-8D83BCE784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482A4D-3D71-461D-B9A3-EC5EB920A2DE}" type="doc">
      <dgm:prSet loTypeId="urn:microsoft.com/office/officeart/2005/8/layout/targe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5057476-F67C-4258-A73A-9234EE4AF1FB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сбалансированности и устойчивости бюджетной системы района</a:t>
          </a:r>
          <a:endParaRPr lang="ru-RU" dirty="0"/>
        </a:p>
      </dgm:t>
    </dgm:pt>
    <dgm:pt modelId="{DFD6B93E-9C69-4145-BA5B-7C5A52702A5F}" type="parTrans" cxnId="{60523484-F69A-4928-8E3D-E09039CB7984}">
      <dgm:prSet/>
      <dgm:spPr/>
      <dgm:t>
        <a:bodyPr/>
        <a:lstStyle/>
        <a:p>
          <a:endParaRPr lang="ru-RU"/>
        </a:p>
      </dgm:t>
    </dgm:pt>
    <dgm:pt modelId="{3CF1FF7C-38DE-46B6-AD09-2AD3EE25993D}" type="sibTrans" cxnId="{60523484-F69A-4928-8E3D-E09039CB7984}">
      <dgm:prSet/>
      <dgm:spPr/>
      <dgm:t>
        <a:bodyPr/>
        <a:lstStyle/>
        <a:p>
          <a:endParaRPr lang="ru-RU"/>
        </a:p>
      </dgm:t>
    </dgm:pt>
    <dgm:pt modelId="{6016ED43-3BBE-42D5-8E29-6D8F72374F96}">
      <dgm:prSet phldrT="[Текст]"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расходования бюджетных средств</a:t>
          </a:r>
          <a:endParaRPr lang="ru-RU" dirty="0"/>
        </a:p>
      </dgm:t>
    </dgm:pt>
    <dgm:pt modelId="{779CD1B0-3133-4C14-8763-3E59B0CD4D58}" type="parTrans" cxnId="{DB3DE4F8-13AC-4466-943A-6208628F5103}">
      <dgm:prSet/>
      <dgm:spPr/>
      <dgm:t>
        <a:bodyPr/>
        <a:lstStyle/>
        <a:p>
          <a:endParaRPr lang="ru-RU"/>
        </a:p>
      </dgm:t>
    </dgm:pt>
    <dgm:pt modelId="{7F4E32CD-BCBB-4D59-875B-07757A9F7D3E}" type="sibTrans" cxnId="{DB3DE4F8-13AC-4466-943A-6208628F5103}">
      <dgm:prSet/>
      <dgm:spPr/>
      <dgm:t>
        <a:bodyPr/>
        <a:lstStyle/>
        <a:p>
          <a:endParaRPr lang="ru-RU"/>
        </a:p>
      </dgm:t>
    </dgm:pt>
    <dgm:pt modelId="{B6CE636C-BF6A-4A09-BF5C-989851EB8BA0}">
      <dgm:prSet phldrT="[Текст]"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муниципального управления</a:t>
          </a:r>
          <a:endParaRPr lang="ru-RU" dirty="0"/>
        </a:p>
      </dgm:t>
    </dgm:pt>
    <dgm:pt modelId="{0613DB44-47F9-4B59-ABD5-B82C265C94F4}" type="parTrans" cxnId="{8EBD15B9-5ECC-4DFA-9935-99B3082CFEA8}">
      <dgm:prSet/>
      <dgm:spPr/>
      <dgm:t>
        <a:bodyPr/>
        <a:lstStyle/>
        <a:p>
          <a:endParaRPr lang="ru-RU"/>
        </a:p>
      </dgm:t>
    </dgm:pt>
    <dgm:pt modelId="{8D0E141C-7FEF-48CE-A088-224B67929619}" type="sibTrans" cxnId="{8EBD15B9-5ECC-4DFA-9935-99B3082CFEA8}">
      <dgm:prSet/>
      <dgm:spPr/>
      <dgm:t>
        <a:bodyPr/>
        <a:lstStyle/>
        <a:p>
          <a:endParaRPr lang="ru-RU"/>
        </a:p>
      </dgm:t>
    </dgm:pt>
    <dgm:pt modelId="{336F2AB2-8B7B-409D-82FF-1B4D94324C2B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управления муниципальными финансами, финансового контроля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9F9772-F153-4666-9664-65BA417DAA0C}" type="parTrans" cxnId="{EC4E7A68-85A4-4BD7-998C-AC589BBC38E0}">
      <dgm:prSet/>
      <dgm:spPr/>
      <dgm:t>
        <a:bodyPr/>
        <a:lstStyle/>
        <a:p>
          <a:endParaRPr lang="ru-RU"/>
        </a:p>
      </dgm:t>
    </dgm:pt>
    <dgm:pt modelId="{76D7437E-1DCE-440F-84E1-23853E4862B3}" type="sibTrans" cxnId="{EC4E7A68-85A4-4BD7-998C-AC589BBC38E0}">
      <dgm:prSet/>
      <dgm:spPr/>
      <dgm:t>
        <a:bodyPr/>
        <a:lstStyle/>
        <a:p>
          <a:endParaRPr lang="ru-RU"/>
        </a:p>
      </dgm:t>
    </dgm:pt>
    <dgm:pt modelId="{62C91C34-494D-434B-866C-5050A551A875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принципов  открытости и прозрачности управления муниципальными финансами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0BD9A8-340C-4D2B-A36A-35FD9B465F39}" type="parTrans" cxnId="{1649C441-A7BD-4112-A395-B811D2188406}">
      <dgm:prSet/>
      <dgm:spPr/>
      <dgm:t>
        <a:bodyPr/>
        <a:lstStyle/>
        <a:p>
          <a:endParaRPr lang="ru-RU"/>
        </a:p>
      </dgm:t>
    </dgm:pt>
    <dgm:pt modelId="{EB331D92-9315-40F3-A069-85A2BC380E90}" type="sibTrans" cxnId="{1649C441-A7BD-4112-A395-B811D2188406}">
      <dgm:prSet/>
      <dgm:spPr/>
      <dgm:t>
        <a:bodyPr/>
        <a:lstStyle/>
        <a:p>
          <a:endParaRPr lang="ru-RU"/>
        </a:p>
      </dgm:t>
    </dgm:pt>
    <dgm:pt modelId="{002EE41E-63A1-473E-9476-68EFC1129935}" type="pres">
      <dgm:prSet presAssocID="{2B482A4D-3D71-461D-B9A3-EC5EB920A2D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5EBD66-A253-4276-8DD5-25ED822A960C}" type="pres">
      <dgm:prSet presAssocID="{F5057476-F67C-4258-A73A-9234EE4AF1FB}" presName="circle1" presStyleLbl="node1" presStyleIdx="0" presStyleCnt="5"/>
      <dgm:spPr/>
      <dgm:t>
        <a:bodyPr/>
        <a:lstStyle/>
        <a:p>
          <a:endParaRPr lang="ru-RU"/>
        </a:p>
      </dgm:t>
    </dgm:pt>
    <dgm:pt modelId="{0B55D11D-82E3-4ADD-B596-32CD8D691BC1}" type="pres">
      <dgm:prSet presAssocID="{F5057476-F67C-4258-A73A-9234EE4AF1FB}" presName="space" presStyleCnt="0"/>
      <dgm:spPr/>
    </dgm:pt>
    <dgm:pt modelId="{5A629C5A-FFCE-4BE9-BC31-8A68F6509798}" type="pres">
      <dgm:prSet presAssocID="{F5057476-F67C-4258-A73A-9234EE4AF1FB}" presName="rect1" presStyleLbl="alignAcc1" presStyleIdx="0" presStyleCnt="5"/>
      <dgm:spPr/>
      <dgm:t>
        <a:bodyPr/>
        <a:lstStyle/>
        <a:p>
          <a:endParaRPr lang="ru-RU"/>
        </a:p>
      </dgm:t>
    </dgm:pt>
    <dgm:pt modelId="{47496451-3567-41BD-B018-8498CE0D802A}" type="pres">
      <dgm:prSet presAssocID="{6016ED43-3BBE-42D5-8E29-6D8F72374F96}" presName="vertSpace2" presStyleLbl="node1" presStyleIdx="0" presStyleCnt="5"/>
      <dgm:spPr/>
    </dgm:pt>
    <dgm:pt modelId="{40BDF137-5733-46DA-97CA-9047B3FB3F0A}" type="pres">
      <dgm:prSet presAssocID="{6016ED43-3BBE-42D5-8E29-6D8F72374F96}" presName="circle2" presStyleLbl="node1" presStyleIdx="1" presStyleCnt="5"/>
      <dgm:spPr/>
      <dgm:t>
        <a:bodyPr/>
        <a:lstStyle/>
        <a:p>
          <a:endParaRPr lang="ru-RU"/>
        </a:p>
      </dgm:t>
    </dgm:pt>
    <dgm:pt modelId="{D58382E3-0846-474F-9F53-1A2889C1A6D1}" type="pres">
      <dgm:prSet presAssocID="{6016ED43-3BBE-42D5-8E29-6D8F72374F96}" presName="rect2" presStyleLbl="alignAcc1" presStyleIdx="1" presStyleCnt="5"/>
      <dgm:spPr/>
      <dgm:t>
        <a:bodyPr/>
        <a:lstStyle/>
        <a:p>
          <a:endParaRPr lang="ru-RU"/>
        </a:p>
      </dgm:t>
    </dgm:pt>
    <dgm:pt modelId="{74E1812A-9B1F-499D-A276-C562162029BA}" type="pres">
      <dgm:prSet presAssocID="{336F2AB2-8B7B-409D-82FF-1B4D94324C2B}" presName="vertSpace3" presStyleLbl="node1" presStyleIdx="1" presStyleCnt="5"/>
      <dgm:spPr/>
    </dgm:pt>
    <dgm:pt modelId="{ECAA5D52-C969-4631-8DB3-22C82FDD216F}" type="pres">
      <dgm:prSet presAssocID="{336F2AB2-8B7B-409D-82FF-1B4D94324C2B}" presName="circle3" presStyleLbl="node1" presStyleIdx="2" presStyleCnt="5"/>
      <dgm:spPr/>
      <dgm:t>
        <a:bodyPr/>
        <a:lstStyle/>
        <a:p>
          <a:endParaRPr lang="ru-RU"/>
        </a:p>
      </dgm:t>
    </dgm:pt>
    <dgm:pt modelId="{A3914837-73E2-4619-8AA9-2D87241EC36A}" type="pres">
      <dgm:prSet presAssocID="{336F2AB2-8B7B-409D-82FF-1B4D94324C2B}" presName="rect3" presStyleLbl="alignAcc1" presStyleIdx="2" presStyleCnt="5"/>
      <dgm:spPr/>
      <dgm:t>
        <a:bodyPr/>
        <a:lstStyle/>
        <a:p>
          <a:endParaRPr lang="ru-RU"/>
        </a:p>
      </dgm:t>
    </dgm:pt>
    <dgm:pt modelId="{2D9E45C1-2EAB-477B-84C8-09B9616F38DB}" type="pres">
      <dgm:prSet presAssocID="{62C91C34-494D-434B-866C-5050A551A875}" presName="vertSpace4" presStyleLbl="node1" presStyleIdx="2" presStyleCnt="5"/>
      <dgm:spPr/>
    </dgm:pt>
    <dgm:pt modelId="{12FD73C6-C2BD-495A-9DB7-DD31170533D8}" type="pres">
      <dgm:prSet presAssocID="{62C91C34-494D-434B-866C-5050A551A875}" presName="circle4" presStyleLbl="node1" presStyleIdx="3" presStyleCnt="5"/>
      <dgm:spPr/>
      <dgm:t>
        <a:bodyPr/>
        <a:lstStyle/>
        <a:p>
          <a:endParaRPr lang="ru-RU"/>
        </a:p>
      </dgm:t>
    </dgm:pt>
    <dgm:pt modelId="{8CA2A73D-B527-4215-8F03-B490C08B851C}" type="pres">
      <dgm:prSet presAssocID="{62C91C34-494D-434B-866C-5050A551A875}" presName="rect4" presStyleLbl="alignAcc1" presStyleIdx="3" presStyleCnt="5"/>
      <dgm:spPr/>
      <dgm:t>
        <a:bodyPr/>
        <a:lstStyle/>
        <a:p>
          <a:endParaRPr lang="ru-RU"/>
        </a:p>
      </dgm:t>
    </dgm:pt>
    <dgm:pt modelId="{FF979A8E-3F07-4ABA-9A55-DBBEF06B9856}" type="pres">
      <dgm:prSet presAssocID="{B6CE636C-BF6A-4A09-BF5C-989851EB8BA0}" presName="vertSpace5" presStyleLbl="node1" presStyleIdx="3" presStyleCnt="5"/>
      <dgm:spPr/>
    </dgm:pt>
    <dgm:pt modelId="{37EF4CE0-240C-40C0-86F4-1982972FCE6A}" type="pres">
      <dgm:prSet presAssocID="{B6CE636C-BF6A-4A09-BF5C-989851EB8BA0}" presName="circle5" presStyleLbl="node1" presStyleIdx="4" presStyleCnt="5"/>
      <dgm:spPr/>
    </dgm:pt>
    <dgm:pt modelId="{41B44B43-BFE6-404A-985D-A14740B71DC4}" type="pres">
      <dgm:prSet presAssocID="{B6CE636C-BF6A-4A09-BF5C-989851EB8BA0}" presName="rect5" presStyleLbl="alignAcc1" presStyleIdx="4" presStyleCnt="5"/>
      <dgm:spPr/>
      <dgm:t>
        <a:bodyPr/>
        <a:lstStyle/>
        <a:p>
          <a:endParaRPr lang="ru-RU"/>
        </a:p>
      </dgm:t>
    </dgm:pt>
    <dgm:pt modelId="{A530C6BD-1ED7-4733-9246-A2C7400D8139}" type="pres">
      <dgm:prSet presAssocID="{F5057476-F67C-4258-A73A-9234EE4AF1FB}" presName="rect1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192A76-2032-4BF6-8F79-D3B8EC6C7ED7}" type="pres">
      <dgm:prSet presAssocID="{6016ED43-3BBE-42D5-8E29-6D8F72374F96}" presName="rect2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F1ACD3-07F8-4732-8546-9AE42029BA20}" type="pres">
      <dgm:prSet presAssocID="{336F2AB2-8B7B-409D-82FF-1B4D94324C2B}" presName="rect3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0B71C-0BCE-41C0-BFD0-92A46DBA6580}" type="pres">
      <dgm:prSet presAssocID="{62C91C34-494D-434B-866C-5050A551A875}" presName="rect4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DBB5CC-0840-4AE0-8680-AD2BBB3B7B4C}" type="pres">
      <dgm:prSet presAssocID="{B6CE636C-BF6A-4A09-BF5C-989851EB8BA0}" presName="rect5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723B41-5E92-45A7-90DE-217BEFC1E6FA}" type="presOf" srcId="{62C91C34-494D-434B-866C-5050A551A875}" destId="{2D00B71C-0BCE-41C0-BFD0-92A46DBA6580}" srcOrd="1" destOrd="0" presId="urn:microsoft.com/office/officeart/2005/8/layout/target3"/>
    <dgm:cxn modelId="{00B66859-834C-4DA3-BA9C-9BCAE1570410}" type="presOf" srcId="{6016ED43-3BBE-42D5-8E29-6D8F72374F96}" destId="{47192A76-2032-4BF6-8F79-D3B8EC6C7ED7}" srcOrd="1" destOrd="0" presId="urn:microsoft.com/office/officeart/2005/8/layout/target3"/>
    <dgm:cxn modelId="{32428661-5071-48E2-AF83-48DFA9E855AF}" type="presOf" srcId="{336F2AB2-8B7B-409D-82FF-1B4D94324C2B}" destId="{A3914837-73E2-4619-8AA9-2D87241EC36A}" srcOrd="0" destOrd="0" presId="urn:microsoft.com/office/officeart/2005/8/layout/target3"/>
    <dgm:cxn modelId="{DB105AE7-D241-490E-9BB2-BA57B5EC58CC}" type="presOf" srcId="{B6CE636C-BF6A-4A09-BF5C-989851EB8BA0}" destId="{9FDBB5CC-0840-4AE0-8680-AD2BBB3B7B4C}" srcOrd="1" destOrd="0" presId="urn:microsoft.com/office/officeart/2005/8/layout/target3"/>
    <dgm:cxn modelId="{70738136-8D33-4C4E-8D09-78F43F0914F0}" type="presOf" srcId="{62C91C34-494D-434B-866C-5050A551A875}" destId="{8CA2A73D-B527-4215-8F03-B490C08B851C}" srcOrd="0" destOrd="0" presId="urn:microsoft.com/office/officeart/2005/8/layout/target3"/>
    <dgm:cxn modelId="{EC4E7A68-85A4-4BD7-998C-AC589BBC38E0}" srcId="{2B482A4D-3D71-461D-B9A3-EC5EB920A2DE}" destId="{336F2AB2-8B7B-409D-82FF-1B4D94324C2B}" srcOrd="2" destOrd="0" parTransId="{B29F9772-F153-4666-9664-65BA417DAA0C}" sibTransId="{76D7437E-1DCE-440F-84E1-23853E4862B3}"/>
    <dgm:cxn modelId="{371DC857-10EE-45E8-A305-D4EB57920080}" type="presOf" srcId="{F5057476-F67C-4258-A73A-9234EE4AF1FB}" destId="{A530C6BD-1ED7-4733-9246-A2C7400D8139}" srcOrd="1" destOrd="0" presId="urn:microsoft.com/office/officeart/2005/8/layout/target3"/>
    <dgm:cxn modelId="{EEA93A26-A381-43BD-AC06-43FE391BE5A8}" type="presOf" srcId="{F5057476-F67C-4258-A73A-9234EE4AF1FB}" destId="{5A629C5A-FFCE-4BE9-BC31-8A68F6509798}" srcOrd="0" destOrd="0" presId="urn:microsoft.com/office/officeart/2005/8/layout/target3"/>
    <dgm:cxn modelId="{60523484-F69A-4928-8E3D-E09039CB7984}" srcId="{2B482A4D-3D71-461D-B9A3-EC5EB920A2DE}" destId="{F5057476-F67C-4258-A73A-9234EE4AF1FB}" srcOrd="0" destOrd="0" parTransId="{DFD6B93E-9C69-4145-BA5B-7C5A52702A5F}" sibTransId="{3CF1FF7C-38DE-46B6-AD09-2AD3EE25993D}"/>
    <dgm:cxn modelId="{8EBD15B9-5ECC-4DFA-9935-99B3082CFEA8}" srcId="{2B482A4D-3D71-461D-B9A3-EC5EB920A2DE}" destId="{B6CE636C-BF6A-4A09-BF5C-989851EB8BA0}" srcOrd="4" destOrd="0" parTransId="{0613DB44-47F9-4B59-ABD5-B82C265C94F4}" sibTransId="{8D0E141C-7FEF-48CE-A088-224B67929619}"/>
    <dgm:cxn modelId="{72AFD1C6-7155-45C3-9B9C-FABF99E15DBC}" type="presOf" srcId="{2B482A4D-3D71-461D-B9A3-EC5EB920A2DE}" destId="{002EE41E-63A1-473E-9476-68EFC1129935}" srcOrd="0" destOrd="0" presId="urn:microsoft.com/office/officeart/2005/8/layout/target3"/>
    <dgm:cxn modelId="{9188C48A-7007-49ED-AD8F-607CE83C190E}" type="presOf" srcId="{6016ED43-3BBE-42D5-8E29-6D8F72374F96}" destId="{D58382E3-0846-474F-9F53-1A2889C1A6D1}" srcOrd="0" destOrd="0" presId="urn:microsoft.com/office/officeart/2005/8/layout/target3"/>
    <dgm:cxn modelId="{B9F1AEC1-62C0-4289-93B5-52CA803CABCB}" type="presOf" srcId="{B6CE636C-BF6A-4A09-BF5C-989851EB8BA0}" destId="{41B44B43-BFE6-404A-985D-A14740B71DC4}" srcOrd="0" destOrd="0" presId="urn:microsoft.com/office/officeart/2005/8/layout/target3"/>
    <dgm:cxn modelId="{1649C441-A7BD-4112-A395-B811D2188406}" srcId="{2B482A4D-3D71-461D-B9A3-EC5EB920A2DE}" destId="{62C91C34-494D-434B-866C-5050A551A875}" srcOrd="3" destOrd="0" parTransId="{150BD9A8-340C-4D2B-A36A-35FD9B465F39}" sibTransId="{EB331D92-9315-40F3-A069-85A2BC380E90}"/>
    <dgm:cxn modelId="{DB3DE4F8-13AC-4466-943A-6208628F5103}" srcId="{2B482A4D-3D71-461D-B9A3-EC5EB920A2DE}" destId="{6016ED43-3BBE-42D5-8E29-6D8F72374F96}" srcOrd="1" destOrd="0" parTransId="{779CD1B0-3133-4C14-8763-3E59B0CD4D58}" sibTransId="{7F4E32CD-BCBB-4D59-875B-07757A9F7D3E}"/>
    <dgm:cxn modelId="{916F4FA8-93FC-4D27-8723-93669861413C}" type="presOf" srcId="{336F2AB2-8B7B-409D-82FF-1B4D94324C2B}" destId="{9DF1ACD3-07F8-4732-8546-9AE42029BA20}" srcOrd="1" destOrd="0" presId="urn:microsoft.com/office/officeart/2005/8/layout/target3"/>
    <dgm:cxn modelId="{D879797C-45B9-4C0C-9E72-289732F298C2}" type="presParOf" srcId="{002EE41E-63A1-473E-9476-68EFC1129935}" destId="{B55EBD66-A253-4276-8DD5-25ED822A960C}" srcOrd="0" destOrd="0" presId="urn:microsoft.com/office/officeart/2005/8/layout/target3"/>
    <dgm:cxn modelId="{7710B737-7218-4C8E-B274-C433CB1B240E}" type="presParOf" srcId="{002EE41E-63A1-473E-9476-68EFC1129935}" destId="{0B55D11D-82E3-4ADD-B596-32CD8D691BC1}" srcOrd="1" destOrd="0" presId="urn:microsoft.com/office/officeart/2005/8/layout/target3"/>
    <dgm:cxn modelId="{52B0DD79-23C8-4E48-8F61-A8D5B5E09249}" type="presParOf" srcId="{002EE41E-63A1-473E-9476-68EFC1129935}" destId="{5A629C5A-FFCE-4BE9-BC31-8A68F6509798}" srcOrd="2" destOrd="0" presId="urn:microsoft.com/office/officeart/2005/8/layout/target3"/>
    <dgm:cxn modelId="{E02C192C-60BF-426B-A275-C62EF8DE145B}" type="presParOf" srcId="{002EE41E-63A1-473E-9476-68EFC1129935}" destId="{47496451-3567-41BD-B018-8498CE0D802A}" srcOrd="3" destOrd="0" presId="urn:microsoft.com/office/officeart/2005/8/layout/target3"/>
    <dgm:cxn modelId="{AED74B26-2EE0-4587-8D42-F57BE31D6A6B}" type="presParOf" srcId="{002EE41E-63A1-473E-9476-68EFC1129935}" destId="{40BDF137-5733-46DA-97CA-9047B3FB3F0A}" srcOrd="4" destOrd="0" presId="urn:microsoft.com/office/officeart/2005/8/layout/target3"/>
    <dgm:cxn modelId="{5BD26279-AB40-43A0-B1E4-160E0D842BB7}" type="presParOf" srcId="{002EE41E-63A1-473E-9476-68EFC1129935}" destId="{D58382E3-0846-474F-9F53-1A2889C1A6D1}" srcOrd="5" destOrd="0" presId="urn:microsoft.com/office/officeart/2005/8/layout/target3"/>
    <dgm:cxn modelId="{F4A417C9-5498-4C1C-8898-824EA01C74D8}" type="presParOf" srcId="{002EE41E-63A1-473E-9476-68EFC1129935}" destId="{74E1812A-9B1F-499D-A276-C562162029BA}" srcOrd="6" destOrd="0" presId="urn:microsoft.com/office/officeart/2005/8/layout/target3"/>
    <dgm:cxn modelId="{D6AE8873-7353-4D73-935C-3CD357AD35C9}" type="presParOf" srcId="{002EE41E-63A1-473E-9476-68EFC1129935}" destId="{ECAA5D52-C969-4631-8DB3-22C82FDD216F}" srcOrd="7" destOrd="0" presId="urn:microsoft.com/office/officeart/2005/8/layout/target3"/>
    <dgm:cxn modelId="{0EFFB668-F189-4656-BE39-D12AE39DB90D}" type="presParOf" srcId="{002EE41E-63A1-473E-9476-68EFC1129935}" destId="{A3914837-73E2-4619-8AA9-2D87241EC36A}" srcOrd="8" destOrd="0" presId="urn:microsoft.com/office/officeart/2005/8/layout/target3"/>
    <dgm:cxn modelId="{F3098267-672E-4F35-B39F-56DA4C991183}" type="presParOf" srcId="{002EE41E-63A1-473E-9476-68EFC1129935}" destId="{2D9E45C1-2EAB-477B-84C8-09B9616F38DB}" srcOrd="9" destOrd="0" presId="urn:microsoft.com/office/officeart/2005/8/layout/target3"/>
    <dgm:cxn modelId="{7398A7B7-8EE5-44EE-8C3D-0D458D182B88}" type="presParOf" srcId="{002EE41E-63A1-473E-9476-68EFC1129935}" destId="{12FD73C6-C2BD-495A-9DB7-DD31170533D8}" srcOrd="10" destOrd="0" presId="urn:microsoft.com/office/officeart/2005/8/layout/target3"/>
    <dgm:cxn modelId="{3AB8457E-C18D-49A6-BDC7-111CEE8597B5}" type="presParOf" srcId="{002EE41E-63A1-473E-9476-68EFC1129935}" destId="{8CA2A73D-B527-4215-8F03-B490C08B851C}" srcOrd="11" destOrd="0" presId="urn:microsoft.com/office/officeart/2005/8/layout/target3"/>
    <dgm:cxn modelId="{DA21608E-BE4F-4EA1-9428-13E368D72176}" type="presParOf" srcId="{002EE41E-63A1-473E-9476-68EFC1129935}" destId="{FF979A8E-3F07-4ABA-9A55-DBBEF06B9856}" srcOrd="12" destOrd="0" presId="urn:microsoft.com/office/officeart/2005/8/layout/target3"/>
    <dgm:cxn modelId="{487235B3-72EA-4BA7-B37C-FF2A30C9749F}" type="presParOf" srcId="{002EE41E-63A1-473E-9476-68EFC1129935}" destId="{37EF4CE0-240C-40C0-86F4-1982972FCE6A}" srcOrd="13" destOrd="0" presId="urn:microsoft.com/office/officeart/2005/8/layout/target3"/>
    <dgm:cxn modelId="{55AA892F-F540-41D0-B5ED-C1ADD93A8FCA}" type="presParOf" srcId="{002EE41E-63A1-473E-9476-68EFC1129935}" destId="{41B44B43-BFE6-404A-985D-A14740B71DC4}" srcOrd="14" destOrd="0" presId="urn:microsoft.com/office/officeart/2005/8/layout/target3"/>
    <dgm:cxn modelId="{EEB005DD-86F7-4829-8C69-BD767DF3201E}" type="presParOf" srcId="{002EE41E-63A1-473E-9476-68EFC1129935}" destId="{A530C6BD-1ED7-4733-9246-A2C7400D8139}" srcOrd="15" destOrd="0" presId="urn:microsoft.com/office/officeart/2005/8/layout/target3"/>
    <dgm:cxn modelId="{7BDFED05-6CA3-40CB-821E-05EFA9167BCD}" type="presParOf" srcId="{002EE41E-63A1-473E-9476-68EFC1129935}" destId="{47192A76-2032-4BF6-8F79-D3B8EC6C7ED7}" srcOrd="16" destOrd="0" presId="urn:microsoft.com/office/officeart/2005/8/layout/target3"/>
    <dgm:cxn modelId="{167D7285-983A-483B-B285-A29F2BEEAC6E}" type="presParOf" srcId="{002EE41E-63A1-473E-9476-68EFC1129935}" destId="{9DF1ACD3-07F8-4732-8546-9AE42029BA20}" srcOrd="17" destOrd="0" presId="urn:microsoft.com/office/officeart/2005/8/layout/target3"/>
    <dgm:cxn modelId="{3FDDC675-1000-4E23-8D31-72783A695D80}" type="presParOf" srcId="{002EE41E-63A1-473E-9476-68EFC1129935}" destId="{2D00B71C-0BCE-41C0-BFD0-92A46DBA6580}" srcOrd="18" destOrd="0" presId="urn:microsoft.com/office/officeart/2005/8/layout/target3"/>
    <dgm:cxn modelId="{99E3D3EE-7F45-4135-80E4-340CB9CF70C2}" type="presParOf" srcId="{002EE41E-63A1-473E-9476-68EFC1129935}" destId="{9FDBB5CC-0840-4AE0-8680-AD2BBB3B7B4C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84F4B7A-6ACE-45B2-A56B-3AAB0664A11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6F7C277-916E-43A4-8B5C-4E41AFB13474}">
      <dgm:prSet phldrT="[Текст]" custT="1"/>
      <dgm:spPr>
        <a:solidFill>
          <a:srgbClr val="6600CC"/>
        </a:solidFill>
      </dgm:spPr>
      <dgm:t>
        <a:bodyPr/>
        <a:lstStyle/>
        <a:p>
          <a:pPr algn="just"/>
          <a:r>
            <a:rPr lang="ru-RU" sz="1200" dirty="0" smtClean="0"/>
            <a:t>создание условий для предоставления транспортных услуг населению и организация транспортного обслуживания населения</a:t>
          </a:r>
          <a:endParaRPr lang="ru-RU" sz="1200" dirty="0"/>
        </a:p>
      </dgm:t>
    </dgm:pt>
    <dgm:pt modelId="{5F1F53DE-EB5B-4BCD-B293-C63DBDCF30A9}" type="parTrans" cxnId="{1744A44D-E03D-4596-846B-4FE327766027}">
      <dgm:prSet/>
      <dgm:spPr/>
      <dgm:t>
        <a:bodyPr/>
        <a:lstStyle/>
        <a:p>
          <a:endParaRPr lang="ru-RU"/>
        </a:p>
      </dgm:t>
    </dgm:pt>
    <dgm:pt modelId="{F6109CFF-0B8C-4B8A-9832-0DC6E30E7078}" type="sibTrans" cxnId="{1744A44D-E03D-4596-846B-4FE327766027}">
      <dgm:prSet/>
      <dgm:spPr/>
      <dgm:t>
        <a:bodyPr/>
        <a:lstStyle/>
        <a:p>
          <a:endParaRPr lang="ru-RU"/>
        </a:p>
      </dgm:t>
    </dgm:pt>
    <dgm:pt modelId="{792B8A21-2E54-4F6E-83D3-E35DB05AE440}">
      <dgm:prSet phldrT="[Текст]" custT="1"/>
      <dgm:spPr>
        <a:solidFill>
          <a:srgbClr val="6600CC"/>
        </a:solidFill>
      </dgm:spPr>
      <dgm:t>
        <a:bodyPr/>
        <a:lstStyle/>
        <a:p>
          <a:r>
            <a:rPr lang="ru-RU" sz="1200" dirty="0" smtClean="0"/>
            <a:t>обеспечение бесперебойности движения автобусов по утвержденным маршрутам</a:t>
          </a:r>
          <a:endParaRPr lang="ru-RU" sz="1200" dirty="0"/>
        </a:p>
      </dgm:t>
    </dgm:pt>
    <dgm:pt modelId="{66682451-7314-4A9A-A06D-CF685FE564D9}" type="parTrans" cxnId="{8BC3EBC3-7E9D-4E43-AC9F-BAED864A8814}">
      <dgm:prSet/>
      <dgm:spPr/>
      <dgm:t>
        <a:bodyPr/>
        <a:lstStyle/>
        <a:p>
          <a:endParaRPr lang="ru-RU"/>
        </a:p>
      </dgm:t>
    </dgm:pt>
    <dgm:pt modelId="{F730E652-6E74-4DC0-BA25-AF3D7B64EF77}" type="sibTrans" cxnId="{8BC3EBC3-7E9D-4E43-AC9F-BAED864A8814}">
      <dgm:prSet/>
      <dgm:spPr/>
      <dgm:t>
        <a:bodyPr/>
        <a:lstStyle/>
        <a:p>
          <a:endParaRPr lang="ru-RU"/>
        </a:p>
      </dgm:t>
    </dgm:pt>
    <dgm:pt modelId="{98DC0828-FD3C-46E9-A00F-766EBC797463}">
      <dgm:prSet phldrT="[Текст]" custT="1"/>
      <dgm:spPr>
        <a:solidFill>
          <a:srgbClr val="6600CC"/>
        </a:solidFill>
      </dgm:spPr>
      <dgm:t>
        <a:bodyPr/>
        <a:lstStyle/>
        <a:p>
          <a:r>
            <a:rPr lang="ru-RU" sz="1200" dirty="0" smtClean="0"/>
            <a:t>мониторинг предоставления транспортных услуг, учет и анализ выполненных регулярных перевозок по муниципальным маршрутам</a:t>
          </a:r>
          <a:endParaRPr lang="ru-RU" sz="1200" dirty="0"/>
        </a:p>
      </dgm:t>
    </dgm:pt>
    <dgm:pt modelId="{67B0075C-0F5B-4FD9-ABA6-F3A68FC204E6}" type="parTrans" cxnId="{B65CC1C7-B943-49F9-8097-AD28E540D118}">
      <dgm:prSet/>
      <dgm:spPr/>
      <dgm:t>
        <a:bodyPr/>
        <a:lstStyle/>
        <a:p>
          <a:endParaRPr lang="ru-RU"/>
        </a:p>
      </dgm:t>
    </dgm:pt>
    <dgm:pt modelId="{91E6A73C-8D61-47B9-BA13-A9E1F99248A8}" type="sibTrans" cxnId="{B65CC1C7-B943-49F9-8097-AD28E540D118}">
      <dgm:prSet/>
      <dgm:spPr/>
      <dgm:t>
        <a:bodyPr/>
        <a:lstStyle/>
        <a:p>
          <a:endParaRPr lang="ru-RU"/>
        </a:p>
      </dgm:t>
    </dgm:pt>
    <dgm:pt modelId="{7F3E5FCC-D526-4F33-8C77-739EB7B4A660}" type="pres">
      <dgm:prSet presAssocID="{784F4B7A-6ACE-45B2-A56B-3AAB0664A11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328774-C674-448F-8A0A-6A0F413C2018}" type="pres">
      <dgm:prSet presAssocID="{C6F7C277-916E-43A4-8B5C-4E41AFB13474}" presName="parentLin" presStyleCnt="0"/>
      <dgm:spPr/>
    </dgm:pt>
    <dgm:pt modelId="{F16D5FF9-71D3-439A-96ED-5315DD7CB451}" type="pres">
      <dgm:prSet presAssocID="{C6F7C277-916E-43A4-8B5C-4E41AFB1347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4B0936E-F96A-4B35-81A4-16FA40C8357E}" type="pres">
      <dgm:prSet presAssocID="{C6F7C277-916E-43A4-8B5C-4E41AFB1347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081B2B-A72D-44B6-B8BA-CFD42366274B}" type="pres">
      <dgm:prSet presAssocID="{C6F7C277-916E-43A4-8B5C-4E41AFB13474}" presName="negativeSpace" presStyleCnt="0"/>
      <dgm:spPr/>
    </dgm:pt>
    <dgm:pt modelId="{689794E8-D99B-4F9E-A6AF-33497698B4E8}" type="pres">
      <dgm:prSet presAssocID="{C6F7C277-916E-43A4-8B5C-4E41AFB13474}" presName="childText" presStyleLbl="conFgAcc1" presStyleIdx="0" presStyleCnt="3">
        <dgm:presLayoutVars>
          <dgm:bulletEnabled val="1"/>
        </dgm:presLayoutVars>
      </dgm:prSet>
      <dgm:spPr>
        <a:solidFill>
          <a:srgbClr val="FFFF00">
            <a:alpha val="90000"/>
          </a:srgbClr>
        </a:solidFill>
        <a:ln>
          <a:solidFill>
            <a:srgbClr val="00B050"/>
          </a:solidFill>
        </a:ln>
      </dgm:spPr>
    </dgm:pt>
    <dgm:pt modelId="{F0F58B39-9088-4303-946F-11F45C8BC301}" type="pres">
      <dgm:prSet presAssocID="{F6109CFF-0B8C-4B8A-9832-0DC6E30E7078}" presName="spaceBetweenRectangles" presStyleCnt="0"/>
      <dgm:spPr/>
    </dgm:pt>
    <dgm:pt modelId="{D57B22BC-CE97-4710-9ABE-A9CFE374A555}" type="pres">
      <dgm:prSet presAssocID="{792B8A21-2E54-4F6E-83D3-E35DB05AE440}" presName="parentLin" presStyleCnt="0"/>
      <dgm:spPr/>
    </dgm:pt>
    <dgm:pt modelId="{DE2D18E1-BFB0-444D-975C-90C15BF6C62D}" type="pres">
      <dgm:prSet presAssocID="{792B8A21-2E54-4F6E-83D3-E35DB05AE44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510E644-1E48-4E6B-BBD1-431DBF4CB48A}" type="pres">
      <dgm:prSet presAssocID="{792B8A21-2E54-4F6E-83D3-E35DB05AE44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4C012-027E-45EF-BCC5-B752373916CA}" type="pres">
      <dgm:prSet presAssocID="{792B8A21-2E54-4F6E-83D3-E35DB05AE440}" presName="negativeSpace" presStyleCnt="0"/>
      <dgm:spPr/>
    </dgm:pt>
    <dgm:pt modelId="{12B7B2D4-EABD-4306-8F47-3BBE67147230}" type="pres">
      <dgm:prSet presAssocID="{792B8A21-2E54-4F6E-83D3-E35DB05AE440}" presName="childText" presStyleLbl="conFgAcc1" presStyleIdx="1" presStyleCnt="3">
        <dgm:presLayoutVars>
          <dgm:bulletEnabled val="1"/>
        </dgm:presLayoutVars>
      </dgm:prSet>
      <dgm:spPr>
        <a:solidFill>
          <a:srgbClr val="FFFF00">
            <a:alpha val="90000"/>
          </a:srgbClr>
        </a:solidFill>
        <a:ln>
          <a:solidFill>
            <a:srgbClr val="00B050"/>
          </a:solidFill>
        </a:ln>
      </dgm:spPr>
    </dgm:pt>
    <dgm:pt modelId="{54E4D47F-5FA6-4BCA-98E8-77DCFB9F99CF}" type="pres">
      <dgm:prSet presAssocID="{F730E652-6E74-4DC0-BA25-AF3D7B64EF77}" presName="spaceBetweenRectangles" presStyleCnt="0"/>
      <dgm:spPr/>
    </dgm:pt>
    <dgm:pt modelId="{4DEC5559-8861-4520-8F5F-4003E29BA8E4}" type="pres">
      <dgm:prSet presAssocID="{98DC0828-FD3C-46E9-A00F-766EBC797463}" presName="parentLin" presStyleCnt="0"/>
      <dgm:spPr/>
    </dgm:pt>
    <dgm:pt modelId="{F9FF17B1-62D6-480D-AF09-F12295660BAD}" type="pres">
      <dgm:prSet presAssocID="{98DC0828-FD3C-46E9-A00F-766EBC797463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EEF98CB8-EB23-41A3-A3C3-85F6F8A05369}" type="pres">
      <dgm:prSet presAssocID="{98DC0828-FD3C-46E9-A00F-766EBC79746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9DE489-9063-4D98-97CA-B61813B30D7B}" type="pres">
      <dgm:prSet presAssocID="{98DC0828-FD3C-46E9-A00F-766EBC797463}" presName="negativeSpace" presStyleCnt="0"/>
      <dgm:spPr/>
    </dgm:pt>
    <dgm:pt modelId="{6FF8DE6B-7DBE-4397-B9F1-0DE58E7839BA}" type="pres">
      <dgm:prSet presAssocID="{98DC0828-FD3C-46E9-A00F-766EBC797463}" presName="childText" presStyleLbl="conFgAcc1" presStyleIdx="2" presStyleCnt="3">
        <dgm:presLayoutVars>
          <dgm:bulletEnabled val="1"/>
        </dgm:presLayoutVars>
      </dgm:prSet>
      <dgm:spPr>
        <a:solidFill>
          <a:srgbClr val="FFFF00">
            <a:alpha val="90000"/>
          </a:srgbClr>
        </a:solidFill>
        <a:ln>
          <a:solidFill>
            <a:srgbClr val="00B050"/>
          </a:solidFill>
        </a:ln>
      </dgm:spPr>
    </dgm:pt>
  </dgm:ptLst>
  <dgm:cxnLst>
    <dgm:cxn modelId="{599D94AA-39D3-46F4-9CBF-703F112C7291}" type="presOf" srcId="{C6F7C277-916E-43A4-8B5C-4E41AFB13474}" destId="{F16D5FF9-71D3-439A-96ED-5315DD7CB451}" srcOrd="0" destOrd="0" presId="urn:microsoft.com/office/officeart/2005/8/layout/list1"/>
    <dgm:cxn modelId="{BE8FD65C-C77A-450A-965E-293F0E64E41D}" type="presOf" srcId="{C6F7C277-916E-43A4-8B5C-4E41AFB13474}" destId="{24B0936E-F96A-4B35-81A4-16FA40C8357E}" srcOrd="1" destOrd="0" presId="urn:microsoft.com/office/officeart/2005/8/layout/list1"/>
    <dgm:cxn modelId="{C76AAE68-FD3E-4F71-849A-CD8852BEF80F}" type="presOf" srcId="{792B8A21-2E54-4F6E-83D3-E35DB05AE440}" destId="{7510E644-1E48-4E6B-BBD1-431DBF4CB48A}" srcOrd="1" destOrd="0" presId="urn:microsoft.com/office/officeart/2005/8/layout/list1"/>
    <dgm:cxn modelId="{1744A44D-E03D-4596-846B-4FE327766027}" srcId="{784F4B7A-6ACE-45B2-A56B-3AAB0664A11A}" destId="{C6F7C277-916E-43A4-8B5C-4E41AFB13474}" srcOrd="0" destOrd="0" parTransId="{5F1F53DE-EB5B-4BCD-B293-C63DBDCF30A9}" sibTransId="{F6109CFF-0B8C-4B8A-9832-0DC6E30E7078}"/>
    <dgm:cxn modelId="{3CFB12D1-3584-4D67-A7EF-738446CB4584}" type="presOf" srcId="{784F4B7A-6ACE-45B2-A56B-3AAB0664A11A}" destId="{7F3E5FCC-D526-4F33-8C77-739EB7B4A660}" srcOrd="0" destOrd="0" presId="urn:microsoft.com/office/officeart/2005/8/layout/list1"/>
    <dgm:cxn modelId="{1B1A2068-D38A-46B6-BAD5-4D702F92C1CD}" type="presOf" srcId="{792B8A21-2E54-4F6E-83D3-E35DB05AE440}" destId="{DE2D18E1-BFB0-444D-975C-90C15BF6C62D}" srcOrd="0" destOrd="0" presId="urn:microsoft.com/office/officeart/2005/8/layout/list1"/>
    <dgm:cxn modelId="{04F19E00-5757-4367-A888-76D9ADA21476}" type="presOf" srcId="{98DC0828-FD3C-46E9-A00F-766EBC797463}" destId="{EEF98CB8-EB23-41A3-A3C3-85F6F8A05369}" srcOrd="1" destOrd="0" presId="urn:microsoft.com/office/officeart/2005/8/layout/list1"/>
    <dgm:cxn modelId="{B65CC1C7-B943-49F9-8097-AD28E540D118}" srcId="{784F4B7A-6ACE-45B2-A56B-3AAB0664A11A}" destId="{98DC0828-FD3C-46E9-A00F-766EBC797463}" srcOrd="2" destOrd="0" parTransId="{67B0075C-0F5B-4FD9-ABA6-F3A68FC204E6}" sibTransId="{91E6A73C-8D61-47B9-BA13-A9E1F99248A8}"/>
    <dgm:cxn modelId="{39A61272-BE52-43EE-9DBA-357FF2BF5D19}" type="presOf" srcId="{98DC0828-FD3C-46E9-A00F-766EBC797463}" destId="{F9FF17B1-62D6-480D-AF09-F12295660BAD}" srcOrd="0" destOrd="0" presId="urn:microsoft.com/office/officeart/2005/8/layout/list1"/>
    <dgm:cxn modelId="{8BC3EBC3-7E9D-4E43-AC9F-BAED864A8814}" srcId="{784F4B7A-6ACE-45B2-A56B-3AAB0664A11A}" destId="{792B8A21-2E54-4F6E-83D3-E35DB05AE440}" srcOrd="1" destOrd="0" parTransId="{66682451-7314-4A9A-A06D-CF685FE564D9}" sibTransId="{F730E652-6E74-4DC0-BA25-AF3D7B64EF77}"/>
    <dgm:cxn modelId="{099E2EEE-86B5-4E86-8067-7E8A9D241EA6}" type="presParOf" srcId="{7F3E5FCC-D526-4F33-8C77-739EB7B4A660}" destId="{10328774-C674-448F-8A0A-6A0F413C2018}" srcOrd="0" destOrd="0" presId="urn:microsoft.com/office/officeart/2005/8/layout/list1"/>
    <dgm:cxn modelId="{237CA16D-D40A-4C08-B759-8932CBAAAE4C}" type="presParOf" srcId="{10328774-C674-448F-8A0A-6A0F413C2018}" destId="{F16D5FF9-71D3-439A-96ED-5315DD7CB451}" srcOrd="0" destOrd="0" presId="urn:microsoft.com/office/officeart/2005/8/layout/list1"/>
    <dgm:cxn modelId="{302BD906-A501-43A9-A806-830E11992CF8}" type="presParOf" srcId="{10328774-C674-448F-8A0A-6A0F413C2018}" destId="{24B0936E-F96A-4B35-81A4-16FA40C8357E}" srcOrd="1" destOrd="0" presId="urn:microsoft.com/office/officeart/2005/8/layout/list1"/>
    <dgm:cxn modelId="{A061C8FC-0351-4578-B289-644110605C60}" type="presParOf" srcId="{7F3E5FCC-D526-4F33-8C77-739EB7B4A660}" destId="{A7081B2B-A72D-44B6-B8BA-CFD42366274B}" srcOrd="1" destOrd="0" presId="urn:microsoft.com/office/officeart/2005/8/layout/list1"/>
    <dgm:cxn modelId="{7AE98A36-FD9B-4476-93B0-C83BA9AEA8EA}" type="presParOf" srcId="{7F3E5FCC-D526-4F33-8C77-739EB7B4A660}" destId="{689794E8-D99B-4F9E-A6AF-33497698B4E8}" srcOrd="2" destOrd="0" presId="urn:microsoft.com/office/officeart/2005/8/layout/list1"/>
    <dgm:cxn modelId="{62CECD31-515F-427F-BE1B-F765AE3E9B1D}" type="presParOf" srcId="{7F3E5FCC-D526-4F33-8C77-739EB7B4A660}" destId="{F0F58B39-9088-4303-946F-11F45C8BC301}" srcOrd="3" destOrd="0" presId="urn:microsoft.com/office/officeart/2005/8/layout/list1"/>
    <dgm:cxn modelId="{3AEE66A9-86B0-445C-BBA3-FB022070DE6C}" type="presParOf" srcId="{7F3E5FCC-D526-4F33-8C77-739EB7B4A660}" destId="{D57B22BC-CE97-4710-9ABE-A9CFE374A555}" srcOrd="4" destOrd="0" presId="urn:microsoft.com/office/officeart/2005/8/layout/list1"/>
    <dgm:cxn modelId="{391C17F8-0864-4730-9A76-BB97505FE0D3}" type="presParOf" srcId="{D57B22BC-CE97-4710-9ABE-A9CFE374A555}" destId="{DE2D18E1-BFB0-444D-975C-90C15BF6C62D}" srcOrd="0" destOrd="0" presId="urn:microsoft.com/office/officeart/2005/8/layout/list1"/>
    <dgm:cxn modelId="{E56EA032-6491-4933-8B3E-C35E3303E900}" type="presParOf" srcId="{D57B22BC-CE97-4710-9ABE-A9CFE374A555}" destId="{7510E644-1E48-4E6B-BBD1-431DBF4CB48A}" srcOrd="1" destOrd="0" presId="urn:microsoft.com/office/officeart/2005/8/layout/list1"/>
    <dgm:cxn modelId="{09F254DA-B104-42DF-9BB9-81DED109F67C}" type="presParOf" srcId="{7F3E5FCC-D526-4F33-8C77-739EB7B4A660}" destId="{97A4C012-027E-45EF-BCC5-B752373916CA}" srcOrd="5" destOrd="0" presId="urn:microsoft.com/office/officeart/2005/8/layout/list1"/>
    <dgm:cxn modelId="{4881E92F-3B8A-4C4F-86E7-D14AA3E194C3}" type="presParOf" srcId="{7F3E5FCC-D526-4F33-8C77-739EB7B4A660}" destId="{12B7B2D4-EABD-4306-8F47-3BBE67147230}" srcOrd="6" destOrd="0" presId="urn:microsoft.com/office/officeart/2005/8/layout/list1"/>
    <dgm:cxn modelId="{51C0D7AE-3FB7-45A9-9F71-19BA7E02693C}" type="presParOf" srcId="{7F3E5FCC-D526-4F33-8C77-739EB7B4A660}" destId="{54E4D47F-5FA6-4BCA-98E8-77DCFB9F99CF}" srcOrd="7" destOrd="0" presId="urn:microsoft.com/office/officeart/2005/8/layout/list1"/>
    <dgm:cxn modelId="{3171EEF2-E17A-4532-A512-198BF1153628}" type="presParOf" srcId="{7F3E5FCC-D526-4F33-8C77-739EB7B4A660}" destId="{4DEC5559-8861-4520-8F5F-4003E29BA8E4}" srcOrd="8" destOrd="0" presId="urn:microsoft.com/office/officeart/2005/8/layout/list1"/>
    <dgm:cxn modelId="{F6DF8BD3-6015-4806-AF60-24D2FA8B43E5}" type="presParOf" srcId="{4DEC5559-8861-4520-8F5F-4003E29BA8E4}" destId="{F9FF17B1-62D6-480D-AF09-F12295660BAD}" srcOrd="0" destOrd="0" presId="urn:microsoft.com/office/officeart/2005/8/layout/list1"/>
    <dgm:cxn modelId="{57E5AD92-B911-4E7D-9142-7241B49E89E9}" type="presParOf" srcId="{4DEC5559-8861-4520-8F5F-4003E29BA8E4}" destId="{EEF98CB8-EB23-41A3-A3C3-85F6F8A05369}" srcOrd="1" destOrd="0" presId="urn:microsoft.com/office/officeart/2005/8/layout/list1"/>
    <dgm:cxn modelId="{C92BEDF9-DA71-4F3F-A49F-66D3672BD14A}" type="presParOf" srcId="{7F3E5FCC-D526-4F33-8C77-739EB7B4A660}" destId="{669DE489-9063-4D98-97CA-B61813B30D7B}" srcOrd="9" destOrd="0" presId="urn:microsoft.com/office/officeart/2005/8/layout/list1"/>
    <dgm:cxn modelId="{894247BE-35AE-47A5-9709-FEA60BD244E5}" type="presParOf" srcId="{7F3E5FCC-D526-4F33-8C77-739EB7B4A660}" destId="{6FF8DE6B-7DBE-4397-B9F1-0DE58E7839B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DF916-D99A-4C1A-934F-3A367D09FEAD}">
      <dsp:nvSpPr>
        <dsp:cNvPr id="0" name=""/>
        <dsp:cNvSpPr/>
      </dsp:nvSpPr>
      <dsp:spPr>
        <a:xfrm>
          <a:off x="3792536" y="1386829"/>
          <a:ext cx="2740903" cy="860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5170"/>
              </a:lnTo>
              <a:lnTo>
                <a:pt x="2740903" y="645170"/>
              </a:lnTo>
              <a:lnTo>
                <a:pt x="2740903" y="8607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90AF61-CB76-4C3D-AF1C-CC8E1FA788C8}">
      <dsp:nvSpPr>
        <dsp:cNvPr id="0" name=""/>
        <dsp:cNvSpPr/>
      </dsp:nvSpPr>
      <dsp:spPr>
        <a:xfrm>
          <a:off x="3746816" y="1386829"/>
          <a:ext cx="91440" cy="8607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5170"/>
              </a:lnTo>
              <a:lnTo>
                <a:pt x="117307" y="645170"/>
              </a:lnTo>
              <a:lnTo>
                <a:pt x="117307" y="8607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195C0A-839E-412A-9249-8645F36ACA0F}">
      <dsp:nvSpPr>
        <dsp:cNvPr id="0" name=""/>
        <dsp:cNvSpPr/>
      </dsp:nvSpPr>
      <dsp:spPr>
        <a:xfrm>
          <a:off x="1111103" y="1386829"/>
          <a:ext cx="2681432" cy="860796"/>
        </a:xfrm>
        <a:custGeom>
          <a:avLst/>
          <a:gdLst/>
          <a:ahLst/>
          <a:cxnLst/>
          <a:rect l="0" t="0" r="0" b="0"/>
          <a:pathLst>
            <a:path>
              <a:moveTo>
                <a:pt x="2681432" y="0"/>
              </a:moveTo>
              <a:lnTo>
                <a:pt x="2681432" y="645170"/>
              </a:lnTo>
              <a:lnTo>
                <a:pt x="0" y="645170"/>
              </a:lnTo>
              <a:lnTo>
                <a:pt x="0" y="8607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9F0D7E-828F-40CF-8D96-CB5035325E56}">
      <dsp:nvSpPr>
        <dsp:cNvPr id="0" name=""/>
        <dsp:cNvSpPr/>
      </dsp:nvSpPr>
      <dsp:spPr>
        <a:xfrm>
          <a:off x="240255" y="360042"/>
          <a:ext cx="7104561" cy="1026786"/>
        </a:xfrm>
        <a:prstGeom prst="rect">
          <a:avLst/>
        </a:prstGeom>
        <a:solidFill>
          <a:srgbClr val="FF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</a:t>
          </a:r>
          <a:r>
            <a:rPr lang="ru-RU" sz="14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Межбюджетные трансферты - </a:t>
          </a:r>
          <a:r>
            <a:rPr lang="ru-RU" altLang="ru-RU" sz="1400" b="0" i="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это средства, предоставляемые одним бюджетом бюджетной системы Российской Федерации другому бюджету бюджетной системы Российской Федерации</a:t>
          </a:r>
          <a:r>
            <a:rPr lang="ru-RU" altLang="ru-RU" sz="1400" b="1" i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b="1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0255" y="360042"/>
        <a:ext cx="7104561" cy="1026786"/>
      </dsp:txXfrm>
    </dsp:sp>
    <dsp:sp modelId="{DE9FFC1D-18D3-4A66-BCD0-867CBDB76287}">
      <dsp:nvSpPr>
        <dsp:cNvPr id="0" name=""/>
        <dsp:cNvSpPr/>
      </dsp:nvSpPr>
      <dsp:spPr>
        <a:xfrm>
          <a:off x="613" y="2247625"/>
          <a:ext cx="2220980" cy="1026786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 – </a:t>
          </a:r>
          <a:r>
            <a:rPr lang="ru-RU" sz="14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конкретной цели их использования</a:t>
          </a:r>
          <a:endParaRPr lang="ru-RU" sz="14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3" y="2247625"/>
        <a:ext cx="2220980" cy="1026786"/>
      </dsp:txXfrm>
    </dsp:sp>
    <dsp:sp modelId="{1D1E3660-9BCA-455D-84DF-907A4D50E450}">
      <dsp:nvSpPr>
        <dsp:cNvPr id="0" name=""/>
        <dsp:cNvSpPr/>
      </dsp:nvSpPr>
      <dsp:spPr>
        <a:xfrm>
          <a:off x="2652844" y="2247625"/>
          <a:ext cx="2422558" cy="1026786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 – </a:t>
          </a:r>
          <a:r>
            <a:rPr lang="ru-RU" sz="14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</a:p>
      </dsp:txBody>
      <dsp:txXfrm>
        <a:off x="2652844" y="2247625"/>
        <a:ext cx="2422558" cy="1026786"/>
      </dsp:txXfrm>
    </dsp:sp>
    <dsp:sp modelId="{8CC6FCFD-F62A-4FC4-B108-A2EF0F5F9CC5}">
      <dsp:nvSpPr>
        <dsp:cNvPr id="0" name=""/>
        <dsp:cNvSpPr/>
      </dsp:nvSpPr>
      <dsp:spPr>
        <a:xfrm>
          <a:off x="5506653" y="2247625"/>
          <a:ext cx="2053572" cy="1026786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– </a:t>
          </a:r>
          <a:r>
            <a:rPr lang="ru-RU" sz="14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определенные цели</a:t>
          </a:r>
          <a:endParaRPr lang="ru-RU" sz="14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06653" y="2247625"/>
        <a:ext cx="2053572" cy="10267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70C39-1A15-4DA3-A14C-9BA1201201E9}">
      <dsp:nvSpPr>
        <dsp:cNvPr id="0" name=""/>
        <dsp:cNvSpPr/>
      </dsp:nvSpPr>
      <dsp:spPr>
        <a:xfrm rot="10800000">
          <a:off x="1008116" y="288025"/>
          <a:ext cx="2602200" cy="67613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4069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Доходы</a:t>
          </a:r>
          <a:endParaRPr lang="ru-RU" sz="1800" b="1" i="1" kern="1200" dirty="0"/>
        </a:p>
      </dsp:txBody>
      <dsp:txXfrm rot="10800000">
        <a:off x="1177150" y="288025"/>
        <a:ext cx="2433166" cy="676138"/>
      </dsp:txXfrm>
    </dsp:sp>
    <dsp:sp modelId="{7ADBF728-9BF9-4D22-8EEE-63AA92C464A8}">
      <dsp:nvSpPr>
        <dsp:cNvPr id="0" name=""/>
        <dsp:cNvSpPr/>
      </dsp:nvSpPr>
      <dsp:spPr>
        <a:xfrm>
          <a:off x="0" y="82932"/>
          <a:ext cx="985643" cy="1025329"/>
        </a:xfrm>
        <a:prstGeom prst="ellipse">
          <a:avLst/>
        </a:prstGeom>
        <a:solidFill>
          <a:srgbClr val="99FF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BE64097-3C6E-4269-85B0-D26A56E7573F}">
      <dsp:nvSpPr>
        <dsp:cNvPr id="0" name=""/>
        <dsp:cNvSpPr/>
      </dsp:nvSpPr>
      <dsp:spPr>
        <a:xfrm rot="10800000">
          <a:off x="1029398" y="1805000"/>
          <a:ext cx="2540460" cy="663614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4069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Расходы</a:t>
          </a:r>
          <a:endParaRPr lang="ru-RU" sz="1800" b="1" i="1" kern="1200" dirty="0"/>
        </a:p>
      </dsp:txBody>
      <dsp:txXfrm rot="10800000">
        <a:off x="1195301" y="1805000"/>
        <a:ext cx="2374557" cy="663614"/>
      </dsp:txXfrm>
    </dsp:sp>
    <dsp:sp modelId="{E2582E6D-ADC2-4265-805F-C48D1933BDE6}">
      <dsp:nvSpPr>
        <dsp:cNvPr id="0" name=""/>
        <dsp:cNvSpPr/>
      </dsp:nvSpPr>
      <dsp:spPr>
        <a:xfrm>
          <a:off x="0" y="1569359"/>
          <a:ext cx="1023546" cy="1106253"/>
        </a:xfrm>
        <a:prstGeom prst="ellipse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5004D15-A7B1-4AA0-A726-1F61548A38EE}">
      <dsp:nvSpPr>
        <dsp:cNvPr id="0" name=""/>
        <dsp:cNvSpPr/>
      </dsp:nvSpPr>
      <dsp:spPr>
        <a:xfrm rot="10800000">
          <a:off x="1080123" y="3168359"/>
          <a:ext cx="2551284" cy="68362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4069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Дефицит(-), профицит (+)</a:t>
          </a:r>
          <a:endParaRPr lang="ru-RU" sz="1800" b="1" i="1" kern="1200" dirty="0"/>
        </a:p>
      </dsp:txBody>
      <dsp:txXfrm rot="10800000">
        <a:off x="1251030" y="3168359"/>
        <a:ext cx="2380377" cy="683629"/>
      </dsp:txXfrm>
    </dsp:sp>
    <dsp:sp modelId="{70453382-0FD6-409E-B7A9-E574C4878F2E}">
      <dsp:nvSpPr>
        <dsp:cNvPr id="0" name=""/>
        <dsp:cNvSpPr/>
      </dsp:nvSpPr>
      <dsp:spPr>
        <a:xfrm>
          <a:off x="0" y="2952330"/>
          <a:ext cx="1064008" cy="1072031"/>
        </a:xfrm>
        <a:prstGeom prst="ellipse">
          <a:avLst/>
        </a:prstGeom>
        <a:solidFill>
          <a:srgbClr val="FFC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1A6755-6AFF-4F41-9A02-C6803C4B2A71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A0794C-4E2F-49A5-B378-3F61E1785240}">
      <dsp:nvSpPr>
        <dsp:cNvPr id="0" name=""/>
        <dsp:cNvSpPr/>
      </dsp:nvSpPr>
      <dsp:spPr>
        <a:xfrm>
          <a:off x="460128" y="312440"/>
          <a:ext cx="6553579" cy="625205"/>
        </a:xfrm>
        <a:prstGeom prst="rect">
          <a:avLst/>
        </a:prstGeom>
        <a:solidFill>
          <a:srgbClr val="00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Увеличение</a:t>
          </a: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налогового потенциала</a:t>
          </a:r>
          <a:endParaRPr lang="ru-RU" sz="1900" kern="1200" dirty="0">
            <a:solidFill>
              <a:schemeClr val="tx1"/>
            </a:solidFill>
          </a:endParaRPr>
        </a:p>
      </dsp:txBody>
      <dsp:txXfrm>
        <a:off x="460128" y="312440"/>
        <a:ext cx="6553579" cy="625205"/>
      </dsp:txXfrm>
    </dsp:sp>
    <dsp:sp modelId="{D0C5D387-6AAB-464E-8186-6BD2CC9FF117}">
      <dsp:nvSpPr>
        <dsp:cNvPr id="0" name=""/>
        <dsp:cNvSpPr/>
      </dsp:nvSpPr>
      <dsp:spPr>
        <a:xfrm>
          <a:off x="69375" y="234289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C9B52-A562-4A6F-BEAA-04313D8D7390}">
      <dsp:nvSpPr>
        <dsp:cNvPr id="0" name=""/>
        <dsp:cNvSpPr/>
      </dsp:nvSpPr>
      <dsp:spPr>
        <a:xfrm>
          <a:off x="818573" y="1250411"/>
          <a:ext cx="6195135" cy="625205"/>
        </a:xfrm>
        <a:prstGeom prst="rect">
          <a:avLst/>
        </a:prstGeom>
        <a:solidFill>
          <a:srgbClr val="00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Поддержка на муниципальном уровне малого и среднего предпринимательства</a:t>
          </a:r>
          <a:endParaRPr lang="ru-RU" sz="1900" kern="1200" dirty="0">
            <a:solidFill>
              <a:schemeClr val="tx1"/>
            </a:solidFill>
          </a:endParaRPr>
        </a:p>
      </dsp:txBody>
      <dsp:txXfrm>
        <a:off x="818573" y="1250411"/>
        <a:ext cx="6195135" cy="625205"/>
      </dsp:txXfrm>
    </dsp:sp>
    <dsp:sp modelId="{AA97E70A-85B4-4015-9263-B80B665F7D7C}">
      <dsp:nvSpPr>
        <dsp:cNvPr id="0" name=""/>
        <dsp:cNvSpPr/>
      </dsp:nvSpPr>
      <dsp:spPr>
        <a:xfrm>
          <a:off x="427819" y="1172260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5D21B1-EE88-4A0B-B634-A53817CC3BE7}">
      <dsp:nvSpPr>
        <dsp:cNvPr id="0" name=""/>
        <dsp:cNvSpPr/>
      </dsp:nvSpPr>
      <dsp:spPr>
        <a:xfrm>
          <a:off x="818573" y="2188382"/>
          <a:ext cx="6195135" cy="625205"/>
        </a:xfrm>
        <a:prstGeom prst="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налогового администрирования</a:t>
          </a:r>
          <a:endParaRPr lang="ru-RU" sz="1900" kern="1200" dirty="0">
            <a:solidFill>
              <a:schemeClr val="tx1"/>
            </a:solidFill>
          </a:endParaRPr>
        </a:p>
      </dsp:txBody>
      <dsp:txXfrm>
        <a:off x="818573" y="2188382"/>
        <a:ext cx="6195135" cy="625205"/>
      </dsp:txXfrm>
    </dsp:sp>
    <dsp:sp modelId="{6752188C-C2E0-4A93-8431-4304C037DDC7}">
      <dsp:nvSpPr>
        <dsp:cNvPr id="0" name=""/>
        <dsp:cNvSpPr/>
      </dsp:nvSpPr>
      <dsp:spPr>
        <a:xfrm>
          <a:off x="427819" y="2110232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96D328-2C24-4202-BD95-D27B9D47DE3C}">
      <dsp:nvSpPr>
        <dsp:cNvPr id="0" name=""/>
        <dsp:cNvSpPr/>
      </dsp:nvSpPr>
      <dsp:spPr>
        <a:xfrm>
          <a:off x="460128" y="3126353"/>
          <a:ext cx="6553579" cy="625205"/>
        </a:xfrm>
        <a:prstGeom prst="rect">
          <a:avLst/>
        </a:prstGeom>
        <a:solidFill>
          <a:srgbClr val="FF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управления муниципальной собственностью</a:t>
          </a:r>
          <a:endParaRPr lang="ru-RU" sz="19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0128" y="3126353"/>
        <a:ext cx="6553579" cy="625205"/>
      </dsp:txXfrm>
    </dsp:sp>
    <dsp:sp modelId="{522080C4-76AD-4D70-95E8-8D83BCE7842D}">
      <dsp:nvSpPr>
        <dsp:cNvPr id="0" name=""/>
        <dsp:cNvSpPr/>
      </dsp:nvSpPr>
      <dsp:spPr>
        <a:xfrm>
          <a:off x="69375" y="3048203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5EBD66-A253-4276-8DD5-25ED822A960C}">
      <dsp:nvSpPr>
        <dsp:cNvPr id="0" name=""/>
        <dsp:cNvSpPr/>
      </dsp:nvSpPr>
      <dsp:spPr>
        <a:xfrm>
          <a:off x="0" y="0"/>
          <a:ext cx="4063999" cy="4063999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629C5A-FFCE-4BE9-BC31-8A68F6509798}">
      <dsp:nvSpPr>
        <dsp:cNvPr id="0" name=""/>
        <dsp:cNvSpPr/>
      </dsp:nvSpPr>
      <dsp:spPr>
        <a:xfrm>
          <a:off x="2031999" y="0"/>
          <a:ext cx="5444720" cy="40639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сбалансированности и устойчивости бюджетной системы района</a:t>
          </a:r>
          <a:endParaRPr lang="ru-RU" sz="1800" kern="1200" dirty="0"/>
        </a:p>
      </dsp:txBody>
      <dsp:txXfrm>
        <a:off x="2031999" y="0"/>
        <a:ext cx="5444720" cy="650240"/>
      </dsp:txXfrm>
    </dsp:sp>
    <dsp:sp modelId="{40BDF137-5733-46DA-97CA-9047B3FB3F0A}">
      <dsp:nvSpPr>
        <dsp:cNvPr id="0" name=""/>
        <dsp:cNvSpPr/>
      </dsp:nvSpPr>
      <dsp:spPr>
        <a:xfrm>
          <a:off x="426720" y="650240"/>
          <a:ext cx="3210559" cy="3210559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8382E3-0846-474F-9F53-1A2889C1A6D1}">
      <dsp:nvSpPr>
        <dsp:cNvPr id="0" name=""/>
        <dsp:cNvSpPr/>
      </dsp:nvSpPr>
      <dsp:spPr>
        <a:xfrm>
          <a:off x="2031999" y="650240"/>
          <a:ext cx="5444720" cy="32105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расходования бюджетных средств</a:t>
          </a:r>
          <a:endParaRPr lang="ru-RU" sz="1800" kern="1200" dirty="0"/>
        </a:p>
      </dsp:txBody>
      <dsp:txXfrm>
        <a:off x="2031999" y="650240"/>
        <a:ext cx="5444720" cy="650239"/>
      </dsp:txXfrm>
    </dsp:sp>
    <dsp:sp modelId="{ECAA5D52-C969-4631-8DB3-22C82FDD216F}">
      <dsp:nvSpPr>
        <dsp:cNvPr id="0" name=""/>
        <dsp:cNvSpPr/>
      </dsp:nvSpPr>
      <dsp:spPr>
        <a:xfrm>
          <a:off x="853439" y="1300479"/>
          <a:ext cx="2357120" cy="235712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914837-73E2-4619-8AA9-2D87241EC36A}">
      <dsp:nvSpPr>
        <dsp:cNvPr id="0" name=""/>
        <dsp:cNvSpPr/>
      </dsp:nvSpPr>
      <dsp:spPr>
        <a:xfrm>
          <a:off x="2031999" y="1300479"/>
          <a:ext cx="5444720" cy="23571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управления муниципальными финансами, финансового контроля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1999" y="1300479"/>
        <a:ext cx="5444720" cy="650240"/>
      </dsp:txXfrm>
    </dsp:sp>
    <dsp:sp modelId="{12FD73C6-C2BD-495A-9DB7-DD31170533D8}">
      <dsp:nvSpPr>
        <dsp:cNvPr id="0" name=""/>
        <dsp:cNvSpPr/>
      </dsp:nvSpPr>
      <dsp:spPr>
        <a:xfrm>
          <a:off x="1280160" y="1950720"/>
          <a:ext cx="1503679" cy="1503679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2A73D-B527-4215-8F03-B490C08B851C}">
      <dsp:nvSpPr>
        <dsp:cNvPr id="0" name=""/>
        <dsp:cNvSpPr/>
      </dsp:nvSpPr>
      <dsp:spPr>
        <a:xfrm>
          <a:off x="2031999" y="1950720"/>
          <a:ext cx="5444720" cy="15036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принципов  открытости и прозрачности управления муниципальными финансами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1999" y="1950720"/>
        <a:ext cx="5444720" cy="650239"/>
      </dsp:txXfrm>
    </dsp:sp>
    <dsp:sp modelId="{37EF4CE0-240C-40C0-86F4-1982972FCE6A}">
      <dsp:nvSpPr>
        <dsp:cNvPr id="0" name=""/>
        <dsp:cNvSpPr/>
      </dsp:nvSpPr>
      <dsp:spPr>
        <a:xfrm>
          <a:off x="1706880" y="2600960"/>
          <a:ext cx="650239" cy="650239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B44B43-BFE6-404A-985D-A14740B71DC4}">
      <dsp:nvSpPr>
        <dsp:cNvPr id="0" name=""/>
        <dsp:cNvSpPr/>
      </dsp:nvSpPr>
      <dsp:spPr>
        <a:xfrm>
          <a:off x="2031999" y="2600960"/>
          <a:ext cx="5444720" cy="65023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муниципального управления</a:t>
          </a:r>
          <a:endParaRPr lang="ru-RU" sz="1800" kern="1200" dirty="0"/>
        </a:p>
      </dsp:txBody>
      <dsp:txXfrm>
        <a:off x="2031999" y="2600960"/>
        <a:ext cx="5444720" cy="6502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35870-5BE9-40D0-8E67-F90E9FC46030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18CA0-12E1-46C9-97E9-894FD2F1C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61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F0F6-5593-41F2-B141-37A1B31BEF6B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163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24690B-CD3A-419E-A42C-AFEA581D0FF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E9DA-E9E1-4873-BA06-594C78BC97C5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4FBB-2161-41B8-AC90-80975A376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842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E9DA-E9E1-4873-BA06-594C78BC97C5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4FBB-2161-41B8-AC90-80975A376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879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E9DA-E9E1-4873-BA06-594C78BC97C5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4FBB-2161-41B8-AC90-80975A376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221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E9DA-E9E1-4873-BA06-594C78BC97C5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4FBB-2161-41B8-AC90-80975A376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094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E9DA-E9E1-4873-BA06-594C78BC97C5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4FBB-2161-41B8-AC90-80975A376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174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E9DA-E9E1-4873-BA06-594C78BC97C5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4FBB-2161-41B8-AC90-80975A376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126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E9DA-E9E1-4873-BA06-594C78BC97C5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4FBB-2161-41B8-AC90-80975A376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448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E9DA-E9E1-4873-BA06-594C78BC97C5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4FBB-2161-41B8-AC90-80975A376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938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E9DA-E9E1-4873-BA06-594C78BC97C5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4FBB-2161-41B8-AC90-80975A376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E9DA-E9E1-4873-BA06-594C78BC97C5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4FBB-2161-41B8-AC90-80975A376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399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E9DA-E9E1-4873-BA06-594C78BC97C5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4FBB-2161-41B8-AC90-80975A376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923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5E9DA-E9E1-4873-BA06-594C78BC97C5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E4FBB-2161-41B8-AC90-80975A376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14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2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1.xml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raifobmr@mts-nn.ru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6186" y="620688"/>
            <a:ext cx="8767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5711" y="5373216"/>
            <a:ext cx="849997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 проекту решения Земского  собрания Большемурашкинского муниципального района  «О районном бюджете на 2017 год </a:t>
            </a:r>
            <a:r>
              <a:rPr lang="ru-RU" sz="20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 на плановый 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период 2018 и 2019 годов»</a:t>
            </a:r>
            <a:endParaRPr lang="ru-RU" sz="2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010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95740" y="1628800"/>
            <a:ext cx="6624736" cy="720080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послание Президента Российской Федерации Федеральному собранию Российской Федерации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13476" y="3717032"/>
            <a:ext cx="6624736" cy="864096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муниципального района на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 и плановый период 2018 и 2019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00931" y="2423375"/>
            <a:ext cx="6624736" cy="576064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социально-экономического развития района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00931" y="5301208"/>
            <a:ext cx="6624736" cy="864096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Большемурашкинского муниципального района (18 программ)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10</a:t>
            </a:fld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13476" y="3068960"/>
            <a:ext cx="6624736" cy="576064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налоговой политики муниципального района на 2017 год и плановый период 2018 и 2019 годов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13476" y="4646637"/>
            <a:ext cx="6624736" cy="576064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исполнения районного бюджета за 2016 год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5536" y="225658"/>
            <a:ext cx="8280920" cy="1115110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Документы, на основании которых составляется проект муниципального бюджета на 2017 год и плановый период 2018 и 2019 годов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32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331640" y="1207553"/>
            <a:ext cx="6095999" cy="4680520"/>
            <a:chOff x="1259632" y="1628800"/>
            <a:chExt cx="6095999" cy="4064000"/>
          </a:xfrm>
        </p:grpSpPr>
        <p:sp>
          <p:nvSpPr>
            <p:cNvPr id="4" name="Полилиния 3"/>
            <p:cNvSpPr/>
            <p:nvPr/>
          </p:nvSpPr>
          <p:spPr>
            <a:xfrm>
              <a:off x="1259632" y="1628800"/>
              <a:ext cx="4693920" cy="731520"/>
            </a:xfrm>
            <a:custGeom>
              <a:avLst/>
              <a:gdLst>
                <a:gd name="connsiteX0" fmla="*/ 0 w 4693920"/>
                <a:gd name="connsiteY0" fmla="*/ 73152 h 731520"/>
                <a:gd name="connsiteX1" fmla="*/ 73152 w 4693920"/>
                <a:gd name="connsiteY1" fmla="*/ 0 h 731520"/>
                <a:gd name="connsiteX2" fmla="*/ 4620768 w 4693920"/>
                <a:gd name="connsiteY2" fmla="*/ 0 h 731520"/>
                <a:gd name="connsiteX3" fmla="*/ 4693920 w 4693920"/>
                <a:gd name="connsiteY3" fmla="*/ 73152 h 731520"/>
                <a:gd name="connsiteX4" fmla="*/ 4693920 w 4693920"/>
                <a:gd name="connsiteY4" fmla="*/ 658368 h 731520"/>
                <a:gd name="connsiteX5" fmla="*/ 4620768 w 4693920"/>
                <a:gd name="connsiteY5" fmla="*/ 731520 h 731520"/>
                <a:gd name="connsiteX6" fmla="*/ 73152 w 4693920"/>
                <a:gd name="connsiteY6" fmla="*/ 731520 h 731520"/>
                <a:gd name="connsiteX7" fmla="*/ 0 w 4693920"/>
                <a:gd name="connsiteY7" fmla="*/ 658368 h 731520"/>
                <a:gd name="connsiteX8" fmla="*/ 0 w 4693920"/>
                <a:gd name="connsiteY8" fmla="*/ 73152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93920" h="731520">
                  <a:moveTo>
                    <a:pt x="0" y="73152"/>
                  </a:moveTo>
                  <a:cubicBezTo>
                    <a:pt x="0" y="32751"/>
                    <a:pt x="32751" y="0"/>
                    <a:pt x="73152" y="0"/>
                  </a:cubicBezTo>
                  <a:lnTo>
                    <a:pt x="4620768" y="0"/>
                  </a:lnTo>
                  <a:cubicBezTo>
                    <a:pt x="4661169" y="0"/>
                    <a:pt x="4693920" y="32751"/>
                    <a:pt x="4693920" y="73152"/>
                  </a:cubicBezTo>
                  <a:lnTo>
                    <a:pt x="4693920" y="658368"/>
                  </a:lnTo>
                  <a:cubicBezTo>
                    <a:pt x="4693920" y="698769"/>
                    <a:pt x="4661169" y="731520"/>
                    <a:pt x="4620768" y="731520"/>
                  </a:cubicBezTo>
                  <a:lnTo>
                    <a:pt x="73152" y="731520"/>
                  </a:lnTo>
                  <a:cubicBezTo>
                    <a:pt x="32751" y="731520"/>
                    <a:pt x="0" y="698769"/>
                    <a:pt x="0" y="658368"/>
                  </a:cubicBezTo>
                  <a:lnTo>
                    <a:pt x="0" y="731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815" tIns="93815" rIns="925919" bIns="9381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проекта бюджета</a:t>
              </a:r>
              <a:endParaRPr lang="ru-RU" sz="19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610152" y="2461920"/>
              <a:ext cx="4693920" cy="731520"/>
            </a:xfrm>
            <a:custGeom>
              <a:avLst/>
              <a:gdLst>
                <a:gd name="connsiteX0" fmla="*/ 0 w 4693920"/>
                <a:gd name="connsiteY0" fmla="*/ 73152 h 731520"/>
                <a:gd name="connsiteX1" fmla="*/ 73152 w 4693920"/>
                <a:gd name="connsiteY1" fmla="*/ 0 h 731520"/>
                <a:gd name="connsiteX2" fmla="*/ 4620768 w 4693920"/>
                <a:gd name="connsiteY2" fmla="*/ 0 h 731520"/>
                <a:gd name="connsiteX3" fmla="*/ 4693920 w 4693920"/>
                <a:gd name="connsiteY3" fmla="*/ 73152 h 731520"/>
                <a:gd name="connsiteX4" fmla="*/ 4693920 w 4693920"/>
                <a:gd name="connsiteY4" fmla="*/ 658368 h 731520"/>
                <a:gd name="connsiteX5" fmla="*/ 4620768 w 4693920"/>
                <a:gd name="connsiteY5" fmla="*/ 731520 h 731520"/>
                <a:gd name="connsiteX6" fmla="*/ 73152 w 4693920"/>
                <a:gd name="connsiteY6" fmla="*/ 731520 h 731520"/>
                <a:gd name="connsiteX7" fmla="*/ 0 w 4693920"/>
                <a:gd name="connsiteY7" fmla="*/ 658368 h 731520"/>
                <a:gd name="connsiteX8" fmla="*/ 0 w 4693920"/>
                <a:gd name="connsiteY8" fmla="*/ 73152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93920" h="731520">
                  <a:moveTo>
                    <a:pt x="0" y="73152"/>
                  </a:moveTo>
                  <a:cubicBezTo>
                    <a:pt x="0" y="32751"/>
                    <a:pt x="32751" y="0"/>
                    <a:pt x="73152" y="0"/>
                  </a:cubicBezTo>
                  <a:lnTo>
                    <a:pt x="4620768" y="0"/>
                  </a:lnTo>
                  <a:cubicBezTo>
                    <a:pt x="4661169" y="0"/>
                    <a:pt x="4693920" y="32751"/>
                    <a:pt x="4693920" y="73152"/>
                  </a:cubicBezTo>
                  <a:lnTo>
                    <a:pt x="4693920" y="658368"/>
                  </a:lnTo>
                  <a:cubicBezTo>
                    <a:pt x="4693920" y="698769"/>
                    <a:pt x="4661169" y="731520"/>
                    <a:pt x="4620768" y="731520"/>
                  </a:cubicBezTo>
                  <a:lnTo>
                    <a:pt x="73152" y="731520"/>
                  </a:lnTo>
                  <a:cubicBezTo>
                    <a:pt x="32751" y="731520"/>
                    <a:pt x="0" y="698769"/>
                    <a:pt x="0" y="658368"/>
                  </a:cubicBezTo>
                  <a:lnTo>
                    <a:pt x="0" y="731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483469"/>
                <a:satOff val="9953"/>
                <a:lumOff val="2157"/>
                <a:alphaOff val="0"/>
              </a:schemeClr>
            </a:fillRef>
            <a:effectRef idx="0">
              <a:schemeClr val="accent5">
                <a:hueOff val="-2483469"/>
                <a:satOff val="9953"/>
                <a:lumOff val="215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815" tIns="93815" rIns="919823" bIns="93816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Рассмотрение проекта бюджета</a:t>
              </a:r>
              <a:endParaRPr lang="ru-RU" sz="19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1960671" y="3295040"/>
              <a:ext cx="4693920" cy="731520"/>
            </a:xfrm>
            <a:custGeom>
              <a:avLst/>
              <a:gdLst>
                <a:gd name="connsiteX0" fmla="*/ 0 w 4693920"/>
                <a:gd name="connsiteY0" fmla="*/ 73152 h 731520"/>
                <a:gd name="connsiteX1" fmla="*/ 73152 w 4693920"/>
                <a:gd name="connsiteY1" fmla="*/ 0 h 731520"/>
                <a:gd name="connsiteX2" fmla="*/ 4620768 w 4693920"/>
                <a:gd name="connsiteY2" fmla="*/ 0 h 731520"/>
                <a:gd name="connsiteX3" fmla="*/ 4693920 w 4693920"/>
                <a:gd name="connsiteY3" fmla="*/ 73152 h 731520"/>
                <a:gd name="connsiteX4" fmla="*/ 4693920 w 4693920"/>
                <a:gd name="connsiteY4" fmla="*/ 658368 h 731520"/>
                <a:gd name="connsiteX5" fmla="*/ 4620768 w 4693920"/>
                <a:gd name="connsiteY5" fmla="*/ 731520 h 731520"/>
                <a:gd name="connsiteX6" fmla="*/ 73152 w 4693920"/>
                <a:gd name="connsiteY6" fmla="*/ 731520 h 731520"/>
                <a:gd name="connsiteX7" fmla="*/ 0 w 4693920"/>
                <a:gd name="connsiteY7" fmla="*/ 658368 h 731520"/>
                <a:gd name="connsiteX8" fmla="*/ 0 w 4693920"/>
                <a:gd name="connsiteY8" fmla="*/ 73152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93920" h="731520">
                  <a:moveTo>
                    <a:pt x="0" y="73152"/>
                  </a:moveTo>
                  <a:cubicBezTo>
                    <a:pt x="0" y="32751"/>
                    <a:pt x="32751" y="0"/>
                    <a:pt x="73152" y="0"/>
                  </a:cubicBezTo>
                  <a:lnTo>
                    <a:pt x="4620768" y="0"/>
                  </a:lnTo>
                  <a:cubicBezTo>
                    <a:pt x="4661169" y="0"/>
                    <a:pt x="4693920" y="32751"/>
                    <a:pt x="4693920" y="73152"/>
                  </a:cubicBezTo>
                  <a:lnTo>
                    <a:pt x="4693920" y="658368"/>
                  </a:lnTo>
                  <a:cubicBezTo>
                    <a:pt x="4693920" y="698769"/>
                    <a:pt x="4661169" y="731520"/>
                    <a:pt x="4620768" y="731520"/>
                  </a:cubicBezTo>
                  <a:lnTo>
                    <a:pt x="73152" y="731520"/>
                  </a:lnTo>
                  <a:cubicBezTo>
                    <a:pt x="32751" y="731520"/>
                    <a:pt x="0" y="698769"/>
                    <a:pt x="0" y="658368"/>
                  </a:cubicBezTo>
                  <a:lnTo>
                    <a:pt x="0" y="731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815" tIns="93815" rIns="919823" bIns="93816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Утверждение бюджета</a:t>
              </a:r>
              <a:endParaRPr lang="ru-RU" sz="19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2311191" y="4128160"/>
              <a:ext cx="4693920" cy="731520"/>
            </a:xfrm>
            <a:custGeom>
              <a:avLst/>
              <a:gdLst>
                <a:gd name="connsiteX0" fmla="*/ 0 w 4693920"/>
                <a:gd name="connsiteY0" fmla="*/ 73152 h 731520"/>
                <a:gd name="connsiteX1" fmla="*/ 73152 w 4693920"/>
                <a:gd name="connsiteY1" fmla="*/ 0 h 731520"/>
                <a:gd name="connsiteX2" fmla="*/ 4620768 w 4693920"/>
                <a:gd name="connsiteY2" fmla="*/ 0 h 731520"/>
                <a:gd name="connsiteX3" fmla="*/ 4693920 w 4693920"/>
                <a:gd name="connsiteY3" fmla="*/ 73152 h 731520"/>
                <a:gd name="connsiteX4" fmla="*/ 4693920 w 4693920"/>
                <a:gd name="connsiteY4" fmla="*/ 658368 h 731520"/>
                <a:gd name="connsiteX5" fmla="*/ 4620768 w 4693920"/>
                <a:gd name="connsiteY5" fmla="*/ 731520 h 731520"/>
                <a:gd name="connsiteX6" fmla="*/ 73152 w 4693920"/>
                <a:gd name="connsiteY6" fmla="*/ 731520 h 731520"/>
                <a:gd name="connsiteX7" fmla="*/ 0 w 4693920"/>
                <a:gd name="connsiteY7" fmla="*/ 658368 h 731520"/>
                <a:gd name="connsiteX8" fmla="*/ 0 w 4693920"/>
                <a:gd name="connsiteY8" fmla="*/ 73152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93920" h="731520">
                  <a:moveTo>
                    <a:pt x="0" y="73152"/>
                  </a:moveTo>
                  <a:cubicBezTo>
                    <a:pt x="0" y="32751"/>
                    <a:pt x="32751" y="0"/>
                    <a:pt x="73152" y="0"/>
                  </a:cubicBezTo>
                  <a:lnTo>
                    <a:pt x="4620768" y="0"/>
                  </a:lnTo>
                  <a:cubicBezTo>
                    <a:pt x="4661169" y="0"/>
                    <a:pt x="4693920" y="32751"/>
                    <a:pt x="4693920" y="73152"/>
                  </a:cubicBezTo>
                  <a:lnTo>
                    <a:pt x="4693920" y="658368"/>
                  </a:lnTo>
                  <a:cubicBezTo>
                    <a:pt x="4693920" y="698769"/>
                    <a:pt x="4661169" y="731520"/>
                    <a:pt x="4620768" y="731520"/>
                  </a:cubicBezTo>
                  <a:lnTo>
                    <a:pt x="73152" y="731520"/>
                  </a:lnTo>
                  <a:cubicBezTo>
                    <a:pt x="32751" y="731520"/>
                    <a:pt x="0" y="698769"/>
                    <a:pt x="0" y="658368"/>
                  </a:cubicBezTo>
                  <a:lnTo>
                    <a:pt x="0" y="731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450407"/>
                <a:satOff val="29858"/>
                <a:lumOff val="6471"/>
                <a:alphaOff val="0"/>
              </a:schemeClr>
            </a:fillRef>
            <a:effectRef idx="0">
              <a:schemeClr val="accent5">
                <a:hueOff val="-7450407"/>
                <a:satOff val="29858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815" tIns="93815" rIns="919823" bIns="93816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Исполнение бюджета </a:t>
              </a:r>
              <a:endParaRPr lang="ru-RU" sz="19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2661711" y="4961280"/>
              <a:ext cx="4693920" cy="731520"/>
            </a:xfrm>
            <a:custGeom>
              <a:avLst/>
              <a:gdLst>
                <a:gd name="connsiteX0" fmla="*/ 0 w 4693920"/>
                <a:gd name="connsiteY0" fmla="*/ 73152 h 731520"/>
                <a:gd name="connsiteX1" fmla="*/ 73152 w 4693920"/>
                <a:gd name="connsiteY1" fmla="*/ 0 h 731520"/>
                <a:gd name="connsiteX2" fmla="*/ 4620768 w 4693920"/>
                <a:gd name="connsiteY2" fmla="*/ 0 h 731520"/>
                <a:gd name="connsiteX3" fmla="*/ 4693920 w 4693920"/>
                <a:gd name="connsiteY3" fmla="*/ 73152 h 731520"/>
                <a:gd name="connsiteX4" fmla="*/ 4693920 w 4693920"/>
                <a:gd name="connsiteY4" fmla="*/ 658368 h 731520"/>
                <a:gd name="connsiteX5" fmla="*/ 4620768 w 4693920"/>
                <a:gd name="connsiteY5" fmla="*/ 731520 h 731520"/>
                <a:gd name="connsiteX6" fmla="*/ 73152 w 4693920"/>
                <a:gd name="connsiteY6" fmla="*/ 731520 h 731520"/>
                <a:gd name="connsiteX7" fmla="*/ 0 w 4693920"/>
                <a:gd name="connsiteY7" fmla="*/ 658368 h 731520"/>
                <a:gd name="connsiteX8" fmla="*/ 0 w 4693920"/>
                <a:gd name="connsiteY8" fmla="*/ 73152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93920" h="731520">
                  <a:moveTo>
                    <a:pt x="0" y="73152"/>
                  </a:moveTo>
                  <a:cubicBezTo>
                    <a:pt x="0" y="32751"/>
                    <a:pt x="32751" y="0"/>
                    <a:pt x="73152" y="0"/>
                  </a:cubicBezTo>
                  <a:lnTo>
                    <a:pt x="4620768" y="0"/>
                  </a:lnTo>
                  <a:cubicBezTo>
                    <a:pt x="4661169" y="0"/>
                    <a:pt x="4693920" y="32751"/>
                    <a:pt x="4693920" y="73152"/>
                  </a:cubicBezTo>
                  <a:lnTo>
                    <a:pt x="4693920" y="658368"/>
                  </a:lnTo>
                  <a:cubicBezTo>
                    <a:pt x="4693920" y="698769"/>
                    <a:pt x="4661169" y="731520"/>
                    <a:pt x="4620768" y="731520"/>
                  </a:cubicBezTo>
                  <a:lnTo>
                    <a:pt x="73152" y="731520"/>
                  </a:lnTo>
                  <a:cubicBezTo>
                    <a:pt x="32751" y="731520"/>
                    <a:pt x="0" y="698769"/>
                    <a:pt x="0" y="658368"/>
                  </a:cubicBezTo>
                  <a:lnTo>
                    <a:pt x="0" y="731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815" tIns="93815" rIns="919823" bIns="93816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Рассмотрение и утверждение отчета об исполнении бюджета</a:t>
              </a:r>
              <a:endParaRPr lang="ru-RU" sz="19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5478064" y="2163215"/>
              <a:ext cx="475488" cy="475488"/>
            </a:xfrm>
            <a:custGeom>
              <a:avLst/>
              <a:gdLst>
                <a:gd name="connsiteX0" fmla="*/ 0 w 475488"/>
                <a:gd name="connsiteY0" fmla="*/ 261518 h 475488"/>
                <a:gd name="connsiteX1" fmla="*/ 106985 w 475488"/>
                <a:gd name="connsiteY1" fmla="*/ 261518 h 475488"/>
                <a:gd name="connsiteX2" fmla="*/ 106985 w 475488"/>
                <a:gd name="connsiteY2" fmla="*/ 0 h 475488"/>
                <a:gd name="connsiteX3" fmla="*/ 368503 w 475488"/>
                <a:gd name="connsiteY3" fmla="*/ 0 h 475488"/>
                <a:gd name="connsiteX4" fmla="*/ 368503 w 475488"/>
                <a:gd name="connsiteY4" fmla="*/ 261518 h 475488"/>
                <a:gd name="connsiteX5" fmla="*/ 475488 w 475488"/>
                <a:gd name="connsiteY5" fmla="*/ 261518 h 475488"/>
                <a:gd name="connsiteX6" fmla="*/ 237744 w 475488"/>
                <a:gd name="connsiteY6" fmla="*/ 475488 h 475488"/>
                <a:gd name="connsiteX7" fmla="*/ 0 w 475488"/>
                <a:gd name="connsiteY7" fmla="*/ 261518 h 47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5488" h="475488">
                  <a:moveTo>
                    <a:pt x="0" y="261518"/>
                  </a:moveTo>
                  <a:lnTo>
                    <a:pt x="106985" y="261518"/>
                  </a:lnTo>
                  <a:lnTo>
                    <a:pt x="106985" y="0"/>
                  </a:lnTo>
                  <a:lnTo>
                    <a:pt x="368503" y="0"/>
                  </a:lnTo>
                  <a:lnTo>
                    <a:pt x="368503" y="261518"/>
                  </a:lnTo>
                  <a:lnTo>
                    <a:pt x="475488" y="261518"/>
                  </a:lnTo>
                  <a:lnTo>
                    <a:pt x="237744" y="475488"/>
                  </a:lnTo>
                  <a:lnTo>
                    <a:pt x="0" y="261518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655" tIns="26670" rIns="133655" bIns="144353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100" kern="120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5828584" y="2996336"/>
              <a:ext cx="475488" cy="475488"/>
            </a:xfrm>
            <a:custGeom>
              <a:avLst/>
              <a:gdLst>
                <a:gd name="connsiteX0" fmla="*/ 0 w 475488"/>
                <a:gd name="connsiteY0" fmla="*/ 261518 h 475488"/>
                <a:gd name="connsiteX1" fmla="*/ 106985 w 475488"/>
                <a:gd name="connsiteY1" fmla="*/ 261518 h 475488"/>
                <a:gd name="connsiteX2" fmla="*/ 106985 w 475488"/>
                <a:gd name="connsiteY2" fmla="*/ 0 h 475488"/>
                <a:gd name="connsiteX3" fmla="*/ 368503 w 475488"/>
                <a:gd name="connsiteY3" fmla="*/ 0 h 475488"/>
                <a:gd name="connsiteX4" fmla="*/ 368503 w 475488"/>
                <a:gd name="connsiteY4" fmla="*/ 261518 h 475488"/>
                <a:gd name="connsiteX5" fmla="*/ 475488 w 475488"/>
                <a:gd name="connsiteY5" fmla="*/ 261518 h 475488"/>
                <a:gd name="connsiteX6" fmla="*/ 237744 w 475488"/>
                <a:gd name="connsiteY6" fmla="*/ 475488 h 475488"/>
                <a:gd name="connsiteX7" fmla="*/ 0 w 475488"/>
                <a:gd name="connsiteY7" fmla="*/ 261518 h 47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5488" h="475488">
                  <a:moveTo>
                    <a:pt x="0" y="261518"/>
                  </a:moveTo>
                  <a:lnTo>
                    <a:pt x="106985" y="261518"/>
                  </a:lnTo>
                  <a:lnTo>
                    <a:pt x="106985" y="0"/>
                  </a:lnTo>
                  <a:lnTo>
                    <a:pt x="368503" y="0"/>
                  </a:lnTo>
                  <a:lnTo>
                    <a:pt x="368503" y="261518"/>
                  </a:lnTo>
                  <a:lnTo>
                    <a:pt x="475488" y="261518"/>
                  </a:lnTo>
                  <a:lnTo>
                    <a:pt x="237744" y="475488"/>
                  </a:lnTo>
                  <a:lnTo>
                    <a:pt x="0" y="261518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-3580161"/>
                <a:satOff val="16084"/>
                <a:lumOff val="1106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3580161"/>
                <a:satOff val="16084"/>
                <a:lumOff val="110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655" tIns="26670" rIns="133655" bIns="144353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100" kern="1200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6179104" y="3817263"/>
              <a:ext cx="475488" cy="475488"/>
            </a:xfrm>
            <a:custGeom>
              <a:avLst/>
              <a:gdLst>
                <a:gd name="connsiteX0" fmla="*/ 0 w 475488"/>
                <a:gd name="connsiteY0" fmla="*/ 261518 h 475488"/>
                <a:gd name="connsiteX1" fmla="*/ 106985 w 475488"/>
                <a:gd name="connsiteY1" fmla="*/ 261518 h 475488"/>
                <a:gd name="connsiteX2" fmla="*/ 106985 w 475488"/>
                <a:gd name="connsiteY2" fmla="*/ 0 h 475488"/>
                <a:gd name="connsiteX3" fmla="*/ 368503 w 475488"/>
                <a:gd name="connsiteY3" fmla="*/ 0 h 475488"/>
                <a:gd name="connsiteX4" fmla="*/ 368503 w 475488"/>
                <a:gd name="connsiteY4" fmla="*/ 261518 h 475488"/>
                <a:gd name="connsiteX5" fmla="*/ 475488 w 475488"/>
                <a:gd name="connsiteY5" fmla="*/ 261518 h 475488"/>
                <a:gd name="connsiteX6" fmla="*/ 237744 w 475488"/>
                <a:gd name="connsiteY6" fmla="*/ 475488 h 475488"/>
                <a:gd name="connsiteX7" fmla="*/ 0 w 475488"/>
                <a:gd name="connsiteY7" fmla="*/ 261518 h 47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5488" h="475488">
                  <a:moveTo>
                    <a:pt x="0" y="261518"/>
                  </a:moveTo>
                  <a:lnTo>
                    <a:pt x="106985" y="261518"/>
                  </a:lnTo>
                  <a:lnTo>
                    <a:pt x="106985" y="0"/>
                  </a:lnTo>
                  <a:lnTo>
                    <a:pt x="368503" y="0"/>
                  </a:lnTo>
                  <a:lnTo>
                    <a:pt x="368503" y="261518"/>
                  </a:lnTo>
                  <a:lnTo>
                    <a:pt x="475488" y="261518"/>
                  </a:lnTo>
                  <a:lnTo>
                    <a:pt x="237744" y="475488"/>
                  </a:lnTo>
                  <a:lnTo>
                    <a:pt x="0" y="261518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-7160321"/>
                <a:satOff val="32169"/>
                <a:lumOff val="2211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7160321"/>
                <a:satOff val="32169"/>
                <a:lumOff val="221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655" tIns="26670" rIns="133655" bIns="144353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100" kern="120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6529624" y="4658512"/>
              <a:ext cx="475488" cy="475488"/>
            </a:xfrm>
            <a:custGeom>
              <a:avLst/>
              <a:gdLst>
                <a:gd name="connsiteX0" fmla="*/ 0 w 475488"/>
                <a:gd name="connsiteY0" fmla="*/ 261518 h 475488"/>
                <a:gd name="connsiteX1" fmla="*/ 106985 w 475488"/>
                <a:gd name="connsiteY1" fmla="*/ 261518 h 475488"/>
                <a:gd name="connsiteX2" fmla="*/ 106985 w 475488"/>
                <a:gd name="connsiteY2" fmla="*/ 0 h 475488"/>
                <a:gd name="connsiteX3" fmla="*/ 368503 w 475488"/>
                <a:gd name="connsiteY3" fmla="*/ 0 h 475488"/>
                <a:gd name="connsiteX4" fmla="*/ 368503 w 475488"/>
                <a:gd name="connsiteY4" fmla="*/ 261518 h 475488"/>
                <a:gd name="connsiteX5" fmla="*/ 475488 w 475488"/>
                <a:gd name="connsiteY5" fmla="*/ 261518 h 475488"/>
                <a:gd name="connsiteX6" fmla="*/ 237744 w 475488"/>
                <a:gd name="connsiteY6" fmla="*/ 475488 h 475488"/>
                <a:gd name="connsiteX7" fmla="*/ 0 w 475488"/>
                <a:gd name="connsiteY7" fmla="*/ 261518 h 47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5488" h="475488">
                  <a:moveTo>
                    <a:pt x="0" y="261518"/>
                  </a:moveTo>
                  <a:lnTo>
                    <a:pt x="106985" y="261518"/>
                  </a:lnTo>
                  <a:lnTo>
                    <a:pt x="106985" y="0"/>
                  </a:lnTo>
                  <a:lnTo>
                    <a:pt x="368503" y="0"/>
                  </a:lnTo>
                  <a:lnTo>
                    <a:pt x="368503" y="261518"/>
                  </a:lnTo>
                  <a:lnTo>
                    <a:pt x="475488" y="261518"/>
                  </a:lnTo>
                  <a:lnTo>
                    <a:pt x="237744" y="475488"/>
                  </a:lnTo>
                  <a:lnTo>
                    <a:pt x="0" y="261518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-10740482"/>
                <a:satOff val="48253"/>
                <a:lumOff val="3317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10740482"/>
                <a:satOff val="48253"/>
                <a:lumOff val="331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655" tIns="26670" rIns="133655" bIns="144353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100" kern="1200"/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11</a:t>
            </a:fld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27584" y="225658"/>
            <a:ext cx="7848872" cy="540931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Стадии бюджетного процесса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7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98" y="1844824"/>
            <a:ext cx="3040538" cy="324036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605366" y="1523062"/>
            <a:ext cx="5240382" cy="64352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– 658 кв. км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93394" y="2420888"/>
            <a:ext cx="5240382" cy="576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–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10 127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74697" y="3212976"/>
            <a:ext cx="5260242" cy="64807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отгруженной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продукции, работ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 – 587,57 млн. руб.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63888" y="4869160"/>
            <a:ext cx="5216834" cy="64807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–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17643,8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585506" y="4077072"/>
            <a:ext cx="5260242" cy="576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оплаты труда – 488,45 млн. руб.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12</a:t>
            </a:fld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513312" y="5733256"/>
            <a:ext cx="5216834" cy="64807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 в основной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 в действующих ценах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70,1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27584" y="225658"/>
            <a:ext cx="7848872" cy="683062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социально-экономического развития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2015 год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22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374130820"/>
              </p:ext>
            </p:extLst>
          </p:nvPr>
        </p:nvGraphicFramePr>
        <p:xfrm>
          <a:off x="815473" y="1124744"/>
          <a:ext cx="3180463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8796438"/>
              </p:ext>
            </p:extLst>
          </p:nvPr>
        </p:nvGraphicFramePr>
        <p:xfrm>
          <a:off x="5004048" y="1124744"/>
          <a:ext cx="3180463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051401220"/>
              </p:ext>
            </p:extLst>
          </p:nvPr>
        </p:nvGraphicFramePr>
        <p:xfrm>
          <a:off x="899592" y="3789040"/>
          <a:ext cx="309634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942681600"/>
              </p:ext>
            </p:extLst>
          </p:nvPr>
        </p:nvGraphicFramePr>
        <p:xfrm>
          <a:off x="5148064" y="3861048"/>
          <a:ext cx="3108455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13</a:t>
            </a:fld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7584" y="225658"/>
            <a:ext cx="7848872" cy="755070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прогнозных показателей социально-экономического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399368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3968" y="1412776"/>
            <a:ext cx="43803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Публичные слушания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участия населения в осуществлении местного самоуправления. Публичные слушания организуются и проводятся с целью выявления мнения населения по проекту бюджета района на очередной финансовый год и плановый период.</a:t>
            </a:r>
          </a:p>
          <a:p>
            <a:pPr algn="just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житель вправе высказать свое мнение, представить материалы для обоснования своего мнения, представить письменные предложения и замечания для включения их в протокол публичных слушаний.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Результат публичных слушаний – заключение, в котором отражаются выраженные позиции жителей Большемурашкинского муниципального района и рекомендации, сформулированные по результатам публичных слушаний. Заключение о результатах публичных слушаний подлежит опубликованию.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14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88" b="98315" l="9751" r="898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3837037" cy="2712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803251" y="404664"/>
            <a:ext cx="7848872" cy="504056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</a:t>
            </a:r>
          </a:p>
        </p:txBody>
      </p:sp>
    </p:spTree>
    <p:extLst>
      <p:ext uri="{BB962C8B-B14F-4D97-AF65-F5344CB8AC3E}">
        <p14:creationId xmlns:p14="http://schemas.microsoft.com/office/powerpoint/2010/main" val="235146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03251" y="404664"/>
            <a:ext cx="7848872" cy="504056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бюджета, </a:t>
            </a: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97495360"/>
              </p:ext>
            </p:extLst>
          </p:nvPr>
        </p:nvGraphicFramePr>
        <p:xfrm>
          <a:off x="467544" y="155679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4727687" y="1844824"/>
            <a:ext cx="924433" cy="648072"/>
          </a:xfrm>
          <a:prstGeom prst="roundRect">
            <a:avLst/>
          </a:prstGeom>
          <a:solidFill>
            <a:srgbClr val="99FF66"/>
          </a:solidFill>
          <a:ln>
            <a:solidFill>
              <a:srgbClr val="99FF66"/>
            </a:solidFill>
          </a:ln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330 197,4</a:t>
            </a:r>
            <a:endParaRPr lang="ru-RU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00192" y="1822748"/>
            <a:ext cx="924433" cy="648072"/>
          </a:xfrm>
          <a:prstGeom prst="roundRect">
            <a:avLst/>
          </a:prstGeom>
          <a:solidFill>
            <a:srgbClr val="99FF66"/>
          </a:solidFill>
          <a:ln>
            <a:solidFill>
              <a:srgbClr val="99FF66"/>
            </a:solidFill>
          </a:ln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318 909,7</a:t>
            </a:r>
            <a:endParaRPr lang="ru-RU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721960" y="1825588"/>
            <a:ext cx="924433" cy="648072"/>
          </a:xfrm>
          <a:prstGeom prst="roundRect">
            <a:avLst/>
          </a:prstGeom>
          <a:solidFill>
            <a:srgbClr val="99FF66"/>
          </a:solidFill>
          <a:ln>
            <a:solidFill>
              <a:srgbClr val="99FF66"/>
            </a:solidFill>
          </a:ln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349 349,1</a:t>
            </a:r>
            <a:endParaRPr lang="ru-RU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27686" y="3284984"/>
            <a:ext cx="924433" cy="64807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331 759,1</a:t>
            </a:r>
            <a:endParaRPr lang="ru-RU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27685" y="4725144"/>
            <a:ext cx="924433" cy="64807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-1 561,7</a:t>
            </a:r>
            <a:endParaRPr lang="ru-RU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98968" y="3250096"/>
            <a:ext cx="924433" cy="64807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320 592,4</a:t>
            </a:r>
            <a:endParaRPr lang="ru-RU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721959" y="3250096"/>
            <a:ext cx="924433" cy="64807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349 349,1</a:t>
            </a:r>
            <a:endParaRPr lang="ru-RU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298967" y="4725144"/>
            <a:ext cx="924433" cy="64807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-1 682,7</a:t>
            </a:r>
            <a:endParaRPr lang="ru-RU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721957" y="4725144"/>
            <a:ext cx="924433" cy="64807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0,0</a:t>
            </a:r>
            <a:endParaRPr lang="ru-RU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0" y="1124744"/>
            <a:ext cx="1224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год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50340" y="1124744"/>
            <a:ext cx="1224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72105" y="1124744"/>
            <a:ext cx="1224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</a:p>
        </p:txBody>
      </p:sp>
    </p:spTree>
    <p:extLst>
      <p:ext uri="{BB962C8B-B14F-4D97-AF65-F5344CB8AC3E}">
        <p14:creationId xmlns:p14="http://schemas.microsoft.com/office/powerpoint/2010/main" val="713833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16</a:t>
            </a:fld>
            <a:endParaRPr lang="ru-RU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078497569"/>
              </p:ext>
            </p:extLst>
          </p:nvPr>
        </p:nvGraphicFramePr>
        <p:xfrm>
          <a:off x="815472" y="1844824"/>
          <a:ext cx="706889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611560" y="188641"/>
            <a:ext cx="7848872" cy="1224136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налоговой политики Большемурашкинского муниципального района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2017 год и плановый период 2018 и 2019 годов</a:t>
            </a:r>
          </a:p>
        </p:txBody>
      </p:sp>
    </p:spTree>
    <p:extLst>
      <p:ext uri="{BB962C8B-B14F-4D97-AF65-F5344CB8AC3E}">
        <p14:creationId xmlns:p14="http://schemas.microsoft.com/office/powerpoint/2010/main" val="211259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17</a:t>
            </a:fld>
            <a:endParaRPr lang="ru-RU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565778374"/>
              </p:ext>
            </p:extLst>
          </p:nvPr>
        </p:nvGraphicFramePr>
        <p:xfrm>
          <a:off x="857532" y="1700808"/>
          <a:ext cx="747672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815473" y="188640"/>
            <a:ext cx="7848872" cy="1152128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Большемурашкинского муниципального района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</p:txBody>
      </p:sp>
    </p:spTree>
    <p:extLst>
      <p:ext uri="{BB962C8B-B14F-4D97-AF65-F5344CB8AC3E}">
        <p14:creationId xmlns:p14="http://schemas.microsoft.com/office/powerpoint/2010/main" val="129201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051720" y="1844824"/>
            <a:ext cx="4968552" cy="936104"/>
          </a:xfrm>
          <a:prstGeom prst="roundRect">
            <a:avLst/>
          </a:prstGeom>
          <a:solidFill>
            <a:srgbClr val="FFFF66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196752"/>
            <a:ext cx="88569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  <a:endParaRPr lang="ru-RU" sz="1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5433" y="3573016"/>
            <a:ext cx="2520280" cy="2520280"/>
          </a:xfrm>
          <a:prstGeom prst="roundRect">
            <a:avLst/>
          </a:prstGeom>
          <a:solidFill>
            <a:srgbClr val="CCFFCC"/>
          </a:solidFill>
          <a:ln>
            <a:solidFill>
              <a:srgbClr val="00FF00"/>
            </a:solidFill>
          </a:ln>
          <a:scene3d>
            <a:camera prst="orthographicFront"/>
            <a:lightRig rig="threePt" dir="t"/>
          </a:scene3d>
          <a:sp3d extrusionH="76200" contourW="12700">
            <a:bevelT w="114300" prst="artDeco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поступления от уплаты налогов, установленных Налоговым кодексом РФ (налог на доходы физических лиц, земельный налог, налог на имущество физических лиц, единый налог на вмененный доход и др.)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75856" y="3573016"/>
            <a:ext cx="2664296" cy="2520280"/>
          </a:xfrm>
          <a:prstGeom prst="roundRect">
            <a:avLst/>
          </a:prstGeom>
          <a:solidFill>
            <a:srgbClr val="FF6699"/>
          </a:solidFill>
          <a:ln>
            <a:solidFill>
              <a:srgbClr val="FF339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 –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поступления от уплаты пошлин и сборов, установленных законодательством РФ (доходы от использования муниципальной собственности, доходы от платных услуг, средства самообложения граждан, иные неналоговые доходы)</a:t>
            </a:r>
            <a:endParaRPr lang="ru-RU" sz="1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28184" y="3585550"/>
            <a:ext cx="2376264" cy="2520280"/>
          </a:xfrm>
          <a:prstGeom prst="roundRect">
            <a:avLst/>
          </a:prstGeom>
          <a:solidFill>
            <a:srgbClr val="66CC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поступления от других бюджетов бюджетной системы (межбюджетные трансферты), граждан и организаций (кроме налоговых и неналоговых доходов)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4179073" y="2924944"/>
            <a:ext cx="540060" cy="504056"/>
          </a:xfrm>
          <a:prstGeom prst="downArrow">
            <a:avLst/>
          </a:prstGeom>
          <a:solidFill>
            <a:srgbClr val="FF66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2267744" y="2924944"/>
            <a:ext cx="540060" cy="504056"/>
          </a:xfrm>
          <a:prstGeom prst="downArrow">
            <a:avLst/>
          </a:prstGeom>
          <a:solidFill>
            <a:srgbClr val="CCFFCC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6408204" y="2924944"/>
            <a:ext cx="540060" cy="504056"/>
          </a:xfrm>
          <a:prstGeom prst="downArrow">
            <a:avLst/>
          </a:prstGeom>
          <a:solidFill>
            <a:srgbClr val="66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18</a:t>
            </a:fld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93209" y="296305"/>
            <a:ext cx="7848872" cy="504056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складываются доходы бюджета</a:t>
            </a:r>
            <a:endParaRPr lang="ru-RU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60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93209" y="296304"/>
            <a:ext cx="7848872" cy="756431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Какие налоги уплачивают жители Большемурашкинского муниципального района</a:t>
            </a:r>
          </a:p>
        </p:txBody>
      </p:sp>
      <p:pic>
        <p:nvPicPr>
          <p:cNvPr id="1026" name="Picture 2" descr="C:\Users\Budg1\Desktop\Бюджет для граждан\18b8088ba1a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11" l="3500" r="98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107" y="2175242"/>
            <a:ext cx="3240360" cy="243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1376773"/>
            <a:ext cx="3096344" cy="1548171"/>
          </a:xfrm>
          <a:prstGeom prst="roundRect">
            <a:avLst/>
          </a:prstGeom>
          <a:solidFill>
            <a:srgbClr val="CC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68144" y="1359262"/>
            <a:ext cx="3096344" cy="1565682"/>
          </a:xfrm>
          <a:prstGeom prst="roundRect">
            <a:avLst/>
          </a:prstGeom>
          <a:solidFill>
            <a:srgbClr val="CC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9512" y="4365104"/>
            <a:ext cx="3096344" cy="2232248"/>
          </a:xfrm>
          <a:prstGeom prst="roundRect">
            <a:avLst/>
          </a:prstGeom>
          <a:solidFill>
            <a:srgbClr val="CC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868144" y="4365104"/>
            <a:ext cx="3096344" cy="2304256"/>
          </a:xfrm>
          <a:prstGeom prst="roundRect">
            <a:avLst/>
          </a:prstGeom>
          <a:solidFill>
            <a:srgbClr val="CC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86804" y="1404232"/>
            <a:ext cx="3089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23 Налогового кодекса РФ,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тавка налога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13%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отдельных случаях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9%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30%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8144" y="1359262"/>
            <a:ext cx="309634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Ставка налога от кадастровой стоимости земельных участков:</a:t>
            </a: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0,3%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участкам занятым жилищным фондом, с/х назначения, для личного подсобного хозяйства, дачного хозяйства;</a:t>
            </a: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1,5%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в отношении других участков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4365104"/>
            <a:ext cx="309634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</a:t>
            </a:r>
          </a:p>
          <a:p>
            <a:pPr algn="ctr"/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Ставка налога исходя из кадастровой стоимости объектов налогообложения: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Жилые дома, жилые помещения, гаражи, хозяйственные строения площадь каждого из которых не превышают 50 кв. м –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0,1% до 0,3%;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объекты, кадастровая стоимость которых превышает 300 миллионов рублей –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2%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рочие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0,5%.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8144" y="4329658"/>
            <a:ext cx="30963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Транспортный налог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гл. 28 Налогового кодекса РФ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ставки: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45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13,5 руб.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45 до 100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22,5 руб.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100 до 150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31,5 руб.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150 до 200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45 руб.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200 до 250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75 руб.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250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150 руб.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637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27584" y="225658"/>
            <a:ext cx="7848872" cy="540931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5" y="908720"/>
            <a:ext cx="8041611" cy="59093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Предисловие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«Бюджет для граждан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состоит  бюджетная система Большемурашкинского муниципального района                    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Документы, на основании которых составляется проект муниципального бюджета на 2017 год и плановый период 2018 и 2019 годов                                 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Стадии бюджетного процесса  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социально-экономического развития за 2015 год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прогнозных показателей социально-экономического развития                             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бюджета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налоговой политики Большемурашкинского муниципального района на 2017 год и плановый период 2018 и 2019 годов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Большемурашкинского муниципального района на 2017 год и плановый период 2018 и 2019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складываются доходы бюджета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налоги уплачивают жители Большемурашкинского муниципального района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зачисляются налоги на территории Большемурашкинского муниципального района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в динамике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бюджета в динамике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бюджет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распределяются расходы бюджета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по основным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направлениям в динамике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Программный бюджет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Программная структура расходов бюджета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Большемурашкинского муниципального района, формируемые в рамках муниципальных программ и непрограммные расходы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37147" y="908720"/>
            <a:ext cx="51148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2506450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93209" y="296304"/>
            <a:ext cx="7848872" cy="756431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зачисляются налоги на территории Большемурашкинского муниципального района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939092"/>
              </p:ext>
            </p:extLst>
          </p:nvPr>
        </p:nvGraphicFramePr>
        <p:xfrm>
          <a:off x="539552" y="1268760"/>
          <a:ext cx="8102529" cy="5237148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565300"/>
                <a:gridCol w="4899199"/>
                <a:gridCol w="1356701"/>
                <a:gridCol w="1281329"/>
              </a:tblGrid>
              <a:tr h="233706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Налоги и сборы, установленные законодательством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Уровни бюджета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25765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Бюджет муниципального района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Бюджеты городского и сельских поселений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378427"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</a:rPr>
                        <a:t>федеральные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vert="vert27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</a:rPr>
                        <a:t>Доходы от уплаты акцизов на нефтепродукты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10%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4639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</a:rPr>
                        <a:t>Налог на доходы физических лиц (по единым нормативам)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8%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10%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3115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Единый налог на вмененный </a:t>
                      </a:r>
                      <a:r>
                        <a:rPr lang="ru-RU" sz="1400" u="none" strike="noStrike" dirty="0" smtClean="0">
                          <a:effectLst/>
                        </a:rPr>
                        <a:t>доход</a:t>
                      </a:r>
                    </a:p>
                    <a:p>
                      <a:pPr algn="l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100%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3732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</a:rPr>
                        <a:t>Единый сельскохозяйственный налог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50%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50%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6162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</a:rPr>
                        <a:t>Налог, взимаемый в связи с примененим патентной системы налогообложения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100%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4295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Государственная пошлина (в зависимости от установленных полномочий</a:t>
                      </a:r>
                      <a:r>
                        <a:rPr lang="ru-RU" sz="1400" u="none" strike="noStrike" dirty="0" smtClean="0">
                          <a:effectLst/>
                        </a:rPr>
                        <a:t>)</a:t>
                      </a:r>
                    </a:p>
                    <a:p>
                      <a:pPr algn="l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100%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100%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31154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местные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vert="vert27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Налог на имущество физических </a:t>
                      </a:r>
                      <a:r>
                        <a:rPr lang="ru-RU" sz="1400" u="none" strike="noStrike" dirty="0" smtClean="0">
                          <a:effectLst/>
                        </a:rPr>
                        <a:t>лиц</a:t>
                      </a:r>
                    </a:p>
                    <a:p>
                      <a:pPr algn="l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100%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2337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Земельный </a:t>
                      </a:r>
                      <a:r>
                        <a:rPr lang="ru-RU" sz="1400" u="none" strike="noStrike" dirty="0" smtClean="0">
                          <a:effectLst/>
                        </a:rPr>
                        <a:t>налог</a:t>
                      </a:r>
                    </a:p>
                    <a:p>
                      <a:pPr algn="l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100%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602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84361145"/>
              </p:ext>
            </p:extLst>
          </p:nvPr>
        </p:nvGraphicFramePr>
        <p:xfrm>
          <a:off x="899592" y="908720"/>
          <a:ext cx="3387530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56865759"/>
              </p:ext>
            </p:extLst>
          </p:nvPr>
        </p:nvGraphicFramePr>
        <p:xfrm>
          <a:off x="5076056" y="908720"/>
          <a:ext cx="3387530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072504684"/>
              </p:ext>
            </p:extLst>
          </p:nvPr>
        </p:nvGraphicFramePr>
        <p:xfrm>
          <a:off x="827584" y="2996952"/>
          <a:ext cx="3387530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40252583"/>
              </p:ext>
            </p:extLst>
          </p:nvPr>
        </p:nvGraphicFramePr>
        <p:xfrm>
          <a:off x="5186433" y="2924944"/>
          <a:ext cx="3387530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21</a:t>
            </a:fld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55576" y="253827"/>
            <a:ext cx="7848872" cy="510877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5229200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бюджета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2016-2019 годы (тыс. руб.)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475872"/>
              </p:ext>
            </p:extLst>
          </p:nvPr>
        </p:nvGraphicFramePr>
        <p:xfrm>
          <a:off x="251520" y="5733256"/>
          <a:ext cx="8280921" cy="74168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092980"/>
                <a:gridCol w="2108403"/>
                <a:gridCol w="2128454"/>
                <a:gridCol w="195108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</a:t>
                      </a: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30,74</a:t>
                      </a:r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33,43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32,29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35,37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647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063396"/>
              </p:ext>
            </p:extLst>
          </p:nvPr>
        </p:nvGraphicFramePr>
        <p:xfrm>
          <a:off x="251521" y="1407259"/>
          <a:ext cx="8496942" cy="461501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104455"/>
                <a:gridCol w="864096"/>
                <a:gridCol w="864096"/>
                <a:gridCol w="864096"/>
                <a:gridCol w="936104"/>
                <a:gridCol w="864095"/>
              </a:tblGrid>
              <a:tr h="38539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налога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год</a:t>
                      </a: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</a:p>
                  </a:txBody>
                  <a:tcPr>
                    <a:solidFill>
                      <a:srgbClr val="99FF99"/>
                    </a:solidFill>
                  </a:tcPr>
                </a:tc>
              </a:tr>
              <a:tr h="23751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лиц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72 705,9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67 812,5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63 626,7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67 189,6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70 548,9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25122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3 304,0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3 453,9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3 217,9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3 324,1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3 433,8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</a:tr>
              <a:tr h="19292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109,4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408,6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42266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взимаемый с применением патентной системы налогообложения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</a:tr>
              <a:tr h="2534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861,9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1 168,0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2 078,8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2 178,6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2 272,3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41122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виде арендной платы за земельные участки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1 299,6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1 231,5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1 527,9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1 601,3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1 670,1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</a:tr>
              <a:tr h="24205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аренды имущества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678,1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29770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1 047,7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1 092,8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1 145,3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</a:tr>
              <a:tr h="23061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услуг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836,1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628,8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655,8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26311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</a:tr>
              <a:tr h="2580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иного имущества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405,0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26311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504,5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622,0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371,6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</a:tr>
              <a:tr h="26311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налоговые и неналоговые доходы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26311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81 588,1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75 410,6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74 097,8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78 015,8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81 744,3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740352" y="1115211"/>
            <a:ext cx="871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22</a:t>
            </a:fld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1560" y="260648"/>
            <a:ext cx="7848872" cy="756431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бюджета в динамике</a:t>
            </a:r>
          </a:p>
        </p:txBody>
      </p:sp>
    </p:spTree>
    <p:extLst>
      <p:ext uri="{BB962C8B-B14F-4D97-AF65-F5344CB8AC3E}">
        <p14:creationId xmlns:p14="http://schemas.microsoft.com/office/powerpoint/2010/main" val="312614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463954548"/>
              </p:ext>
            </p:extLst>
          </p:nvPr>
        </p:nvGraphicFramePr>
        <p:xfrm>
          <a:off x="539552" y="980728"/>
          <a:ext cx="784575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203952"/>
              </p:ext>
            </p:extLst>
          </p:nvPr>
        </p:nvGraphicFramePr>
        <p:xfrm>
          <a:off x="501988" y="4581128"/>
          <a:ext cx="8027336" cy="1742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27643"/>
                <a:gridCol w="1232043"/>
                <a:gridCol w="1232043"/>
                <a:gridCol w="1219123"/>
                <a:gridCol w="121648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CC99FF"/>
                    </a:solidFill>
                  </a:tcPr>
                </a:tc>
              </a:tr>
              <a:tr h="20522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66 355,4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93 682,1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79 307,0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92 733,2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CCCC"/>
                    </a:solidFill>
                  </a:tcPr>
                </a:tc>
              </a:tr>
              <a:tr h="21893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18 309,5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453,0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453,7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464,3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FFCC"/>
                    </a:solidFill>
                  </a:tcPr>
                </a:tc>
              </a:tr>
              <a:tr h="23264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554,5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159 548,1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161 133,2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174 407,3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CCCC"/>
                    </a:solidFill>
                  </a:tcPr>
                </a:tc>
              </a:tr>
              <a:tr h="24636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321,7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2 416,4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FFCC"/>
                    </a:solidFill>
                  </a:tcPr>
                </a:tc>
              </a:tr>
              <a:tr h="26288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</a:t>
                      </a:r>
                      <a:r>
                        <a:rPr lang="ru-RU" sz="1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541,1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256 099,6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240 893,9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267 604,8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402280" y="4222226"/>
            <a:ext cx="983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23</a:t>
            </a:fld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80450" y="222970"/>
            <a:ext cx="7848872" cy="510877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бюджет</a:t>
            </a:r>
          </a:p>
        </p:txBody>
      </p:sp>
    </p:spTree>
    <p:extLst>
      <p:ext uri="{BB962C8B-B14F-4D97-AF65-F5344CB8AC3E}">
        <p14:creationId xmlns:p14="http://schemas.microsoft.com/office/powerpoint/2010/main" val="25299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431539" y="1124744"/>
            <a:ext cx="8388933" cy="800799"/>
          </a:xfrm>
          <a:prstGeom prst="round2DiagRect">
            <a:avLst/>
          </a:prstGeom>
          <a:gradFill flip="none" rotWithShape="1">
            <a:gsLst>
              <a:gs pos="15000">
                <a:srgbClr val="FF9999"/>
              </a:gs>
              <a:gs pos="28000">
                <a:srgbClr val="FFCC99"/>
              </a:gs>
              <a:gs pos="48000">
                <a:srgbClr val="FFCCCC"/>
              </a:gs>
              <a:gs pos="70000">
                <a:srgbClr val="FFFFCC"/>
              </a:gs>
              <a:gs pos="91000">
                <a:srgbClr val="FF9999"/>
              </a:gs>
            </a:gsLst>
            <a:lin ang="2700000" scaled="1"/>
            <a:tileRect/>
          </a:gra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31539" y="1232755"/>
            <a:ext cx="8388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выплачиваемые из бюджета денежные средства, за исключением средств, являющихся источниками финансирования дефицита бюджета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59832" y="2132856"/>
            <a:ext cx="3240360" cy="936104"/>
          </a:xfrm>
          <a:prstGeom prst="roundRect">
            <a:avLst/>
          </a:prstGeom>
          <a:gradFill flip="none" rotWithShape="1">
            <a:gsLst>
              <a:gs pos="61000">
                <a:srgbClr val="FFFF66"/>
              </a:gs>
              <a:gs pos="0">
                <a:srgbClr val="00FF00"/>
              </a:gs>
              <a:gs pos="11000">
                <a:srgbClr val="90FF3A"/>
              </a:gs>
              <a:gs pos="100000">
                <a:srgbClr val="99FFCC"/>
              </a:gs>
              <a:gs pos="100000">
                <a:srgbClr val="00FF00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rgbClr val="00FF00"/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распределены по: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80267" y="3497490"/>
            <a:ext cx="2160240" cy="1368152"/>
          </a:xfrm>
          <a:prstGeom prst="ellipse">
            <a:avLst/>
          </a:prstGeom>
          <a:solidFill>
            <a:srgbClr val="FFFF99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pPr algn="ctr"/>
            <a:r>
              <a:rPr lang="ru-RU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разделам бюджетной классификации</a:t>
            </a:r>
            <a:endParaRPr lang="ru-RU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356145" y="3539282"/>
            <a:ext cx="2160240" cy="1368152"/>
          </a:xfrm>
          <a:prstGeom prst="ellipse">
            <a:avLst/>
          </a:prstGeom>
          <a:solidFill>
            <a:srgbClr val="FFCCFF"/>
          </a:solidFill>
          <a:ln>
            <a:solidFill>
              <a:srgbClr val="FF99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algn="ctr"/>
            <a:r>
              <a:rPr lang="ru-RU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программам</a:t>
            </a:r>
          </a:p>
          <a:p>
            <a:pPr algn="ctr"/>
            <a:r>
              <a:rPr lang="ru-RU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(непрограммные расходы)</a:t>
            </a:r>
            <a:endParaRPr lang="ru-RU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347864" y="3539282"/>
            <a:ext cx="2160240" cy="1368152"/>
          </a:xfrm>
          <a:prstGeom prst="ellipse">
            <a:avLst/>
          </a:prstGeom>
          <a:solidFill>
            <a:srgbClr val="CCFFFF"/>
          </a:solidFill>
          <a:ln>
            <a:solidFill>
              <a:srgbClr val="66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algn="ctr"/>
            <a:r>
              <a:rPr lang="ru-RU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 распорядителям</a:t>
            </a:r>
            <a:endParaRPr lang="ru-RU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12577" y="5445224"/>
            <a:ext cx="7992888" cy="1008112"/>
          </a:xfrm>
          <a:prstGeom prst="round2DiagRect">
            <a:avLst/>
          </a:prstGeom>
          <a:gradFill flip="none" rotWithShape="1">
            <a:gsLst>
              <a:gs pos="15000">
                <a:srgbClr val="FF9999"/>
              </a:gs>
              <a:gs pos="28000">
                <a:srgbClr val="FFCC99"/>
              </a:gs>
              <a:gs pos="48000">
                <a:srgbClr val="FFCCCC"/>
              </a:gs>
              <a:gs pos="70000">
                <a:srgbClr val="FFFFCC"/>
              </a:gs>
              <a:gs pos="91000">
                <a:srgbClr val="FF9999"/>
              </a:gs>
            </a:gsLst>
            <a:lin ang="2700000" scaled="1"/>
            <a:tileRect/>
          </a:gra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отличие бюджета на очередной финансовый год– это принятие </a:t>
            </a:r>
          </a:p>
          <a:p>
            <a:pPr algn="ctr"/>
            <a:r>
              <a:rPr lang="ru-RU" b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программного бюджета</a:t>
            </a:r>
            <a:r>
              <a:rPr lang="ru-RU" sz="1400" b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Программный принцип формирования бюджета направлен на повышение эффективности расходования бюджетных средств.</a:t>
            </a:r>
            <a:endParaRPr lang="ru-RU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24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77" y="332655"/>
            <a:ext cx="7848872" cy="510877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распределяются расходы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60935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962415"/>
              </p:ext>
            </p:extLst>
          </p:nvPr>
        </p:nvGraphicFramePr>
        <p:xfrm>
          <a:off x="322710" y="1340768"/>
          <a:ext cx="8425753" cy="5120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37216"/>
                <a:gridCol w="1098924"/>
                <a:gridCol w="915343"/>
                <a:gridCol w="1007133"/>
                <a:gridCol w="1079072"/>
                <a:gridCol w="1088065"/>
              </a:tblGrid>
              <a:tr h="42704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год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r>
                        <a:rPr lang="ru-RU" sz="1200" b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</a:p>
                    <a:p>
                      <a:pPr algn="ctr"/>
                      <a:endParaRPr lang="ru-RU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5622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45 666,5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42 170,2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42 046,5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40 599,9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43 197,9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25622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704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4 695,1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272,1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1 982,0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1 913,1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2 063,1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25622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43 662,0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666,6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33 819,5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30 405,3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33 820,8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5622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68 365,0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5 303,2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2 760,6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623,1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623,1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25622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5622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178 430,4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168 329,5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185 130,4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182 244,1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202 118,6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25622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и кинематография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24 750,6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27 041,9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33 208,5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33 692,6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33 907,5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5622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политика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10 187,4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13 082,7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9 971,5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8 364,0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9 002,0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25622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2 111,3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877,4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1 907,8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1 389,2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2 178,8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5622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1 626,0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1 529,3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1 510,0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1 512,3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1 544,3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42704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704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17 928,5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17 489,0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998,7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19 427,2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20 473,2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5622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расходов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398 460,6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471 881,7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331 759,1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320 592,4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349 349,1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25622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на 1 жителя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39,35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47,78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33,59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32,46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35,37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765437" y="980728"/>
            <a:ext cx="983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25</a:t>
            </a:fld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5536" y="260648"/>
            <a:ext cx="8352927" cy="720080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по основным направлениям в динамике</a:t>
            </a:r>
          </a:p>
        </p:txBody>
      </p:sp>
    </p:spTree>
    <p:extLst>
      <p:ext uri="{BB962C8B-B14F-4D97-AF65-F5344CB8AC3E}">
        <p14:creationId xmlns:p14="http://schemas.microsoft.com/office/powerpoint/2010/main" val="173730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26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124744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повышения эффективности и результативности бюджетных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Большемурашкинского муниципального района принято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 формировать и исполнять расходную часть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района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реализацию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программ. Бюджет района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год и плановый период 2018 и 21019 годов -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программный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92079" y="2204863"/>
            <a:ext cx="57063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Зачем формировать и исполнять бюджет по программам?</a:t>
            </a: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85" y="3083411"/>
            <a:ext cx="835194" cy="83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48033" y="3974956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Цель</a:t>
            </a:r>
            <a:endParaRPr lang="ru-RU" sz="1400" b="1" dirty="0"/>
          </a:p>
        </p:txBody>
      </p:sp>
      <p:cxnSp>
        <p:nvCxnSpPr>
          <p:cNvPr id="9" name="Прямая со стрелкой 8"/>
          <p:cNvCxnSpPr>
            <a:stCxn id="1026" idx="3"/>
          </p:cNvCxnSpPr>
          <p:nvPr/>
        </p:nvCxnSpPr>
        <p:spPr>
          <a:xfrm>
            <a:off x="1992079" y="3501008"/>
            <a:ext cx="707713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325301" y="2952138"/>
            <a:ext cx="10317" cy="1052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2699792" y="2780928"/>
            <a:ext cx="1440160" cy="360040"/>
          </a:xfrm>
          <a:prstGeom prst="roundRect">
            <a:avLst/>
          </a:prstGeom>
          <a:solidFill>
            <a:srgbClr val="FFCCCC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Задача 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699792" y="3284984"/>
            <a:ext cx="1440160" cy="360040"/>
          </a:xfrm>
          <a:prstGeom prst="roundRect">
            <a:avLst/>
          </a:prstGeom>
          <a:solidFill>
            <a:srgbClr val="FFCCCC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Задача 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699792" y="3786187"/>
            <a:ext cx="1440160" cy="372765"/>
          </a:xfrm>
          <a:prstGeom prst="roundRect">
            <a:avLst/>
          </a:prstGeom>
          <a:solidFill>
            <a:srgbClr val="FFCCCC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Задача 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477283" y="2744924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9" name="Овал 28"/>
          <p:cNvSpPr/>
          <p:nvPr/>
        </p:nvSpPr>
        <p:spPr>
          <a:xfrm>
            <a:off x="5175230" y="2744924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0" name="Овал 29"/>
          <p:cNvSpPr/>
          <p:nvPr/>
        </p:nvSpPr>
        <p:spPr>
          <a:xfrm>
            <a:off x="5882300" y="2744924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1" name="Овал 30"/>
          <p:cNvSpPr/>
          <p:nvPr/>
        </p:nvSpPr>
        <p:spPr>
          <a:xfrm>
            <a:off x="4481990" y="3240170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2" name="Овал 31"/>
          <p:cNvSpPr/>
          <p:nvPr/>
        </p:nvSpPr>
        <p:spPr>
          <a:xfrm>
            <a:off x="5175230" y="3240170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5193280" y="3756346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4" name="Овал 33"/>
          <p:cNvSpPr/>
          <p:nvPr/>
        </p:nvSpPr>
        <p:spPr>
          <a:xfrm>
            <a:off x="5896293" y="3236661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5" name="Овал 34"/>
          <p:cNvSpPr/>
          <p:nvPr/>
        </p:nvSpPr>
        <p:spPr>
          <a:xfrm>
            <a:off x="5877258" y="3755907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6" name="Овал 35"/>
          <p:cNvSpPr/>
          <p:nvPr/>
        </p:nvSpPr>
        <p:spPr>
          <a:xfrm>
            <a:off x="4481990" y="3758932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cxnSp>
        <p:nvCxnSpPr>
          <p:cNvPr id="37" name="Прямая со стрелкой 36"/>
          <p:cNvCxnSpPr>
            <a:stCxn id="17" idx="3"/>
            <a:endCxn id="27" idx="2"/>
          </p:cNvCxnSpPr>
          <p:nvPr/>
        </p:nvCxnSpPr>
        <p:spPr>
          <a:xfrm>
            <a:off x="4139952" y="2960948"/>
            <a:ext cx="33733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4139952" y="3465004"/>
            <a:ext cx="33733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4139951" y="3974956"/>
            <a:ext cx="33733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27" idx="6"/>
            <a:endCxn id="29" idx="2"/>
          </p:cNvCxnSpPr>
          <p:nvPr/>
        </p:nvCxnSpPr>
        <p:spPr>
          <a:xfrm>
            <a:off x="4873327" y="2960948"/>
            <a:ext cx="30190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31" idx="6"/>
            <a:endCxn id="32" idx="2"/>
          </p:cNvCxnSpPr>
          <p:nvPr/>
        </p:nvCxnSpPr>
        <p:spPr>
          <a:xfrm>
            <a:off x="4878034" y="3456194"/>
            <a:ext cx="29719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endCxn id="17" idx="1"/>
          </p:cNvCxnSpPr>
          <p:nvPr/>
        </p:nvCxnSpPr>
        <p:spPr>
          <a:xfrm>
            <a:off x="2325301" y="2960948"/>
            <a:ext cx="37449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V="1">
            <a:off x="2325300" y="3999146"/>
            <a:ext cx="374491" cy="23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5580397" y="2969254"/>
            <a:ext cx="30190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5580396" y="3456194"/>
            <a:ext cx="30190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>
            <a:off x="5575355" y="3971931"/>
            <a:ext cx="30190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4881836" y="3981367"/>
            <a:ext cx="29719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Правая фигурная скобка 1029"/>
          <p:cNvSpPr/>
          <p:nvPr/>
        </p:nvSpPr>
        <p:spPr>
          <a:xfrm>
            <a:off x="6292337" y="2952139"/>
            <a:ext cx="235311" cy="102922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1" name="Прямоугольник 1030"/>
          <p:cNvSpPr/>
          <p:nvPr/>
        </p:nvSpPr>
        <p:spPr>
          <a:xfrm>
            <a:off x="6688399" y="3121992"/>
            <a:ext cx="1728192" cy="696383"/>
          </a:xfrm>
          <a:prstGeom prst="rect">
            <a:avLst/>
          </a:prstGeom>
          <a:gradFill>
            <a:gsLst>
              <a:gs pos="0">
                <a:srgbClr val="CCFFFF"/>
              </a:gs>
              <a:gs pos="50000">
                <a:srgbClr val="99FFCC"/>
              </a:gs>
              <a:gs pos="100000">
                <a:srgbClr val="CCFFFF"/>
              </a:gs>
            </a:gsLst>
            <a:lin ang="5400000" scaled="0"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Показатели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эффективности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032" name="Прямоугольник 1031"/>
          <p:cNvSpPr/>
          <p:nvPr/>
        </p:nvSpPr>
        <p:spPr>
          <a:xfrm>
            <a:off x="323690" y="4872841"/>
            <a:ext cx="856878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программного бюджета:</a:t>
            </a: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установление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ответственности каждого распорядителя бюджетных средств за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конкретный результат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деятельности;</a:t>
            </a: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возможность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оценки реальных результатов деятельности ведомств в детализации до услуг,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работ, мероприятий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возможность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оценки эффективности работы учреждений в процессе достижения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целей, выполнения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заданий.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83648" y="332656"/>
            <a:ext cx="7848872" cy="510877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Программный бюджет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01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536254"/>
              </p:ext>
            </p:extLst>
          </p:nvPr>
        </p:nvGraphicFramePr>
        <p:xfrm>
          <a:off x="179512" y="908720"/>
          <a:ext cx="8741041" cy="58963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2414"/>
                <a:gridCol w="6088511"/>
                <a:gridCol w="824781"/>
                <a:gridCol w="824781"/>
                <a:gridCol w="700554"/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муниципальных  программ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</a:p>
                  </a:txBody>
                  <a:tcPr marL="23245" marR="23245" marT="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</a:p>
                  </a:txBody>
                  <a:tcPr marL="23245" marR="23245" marT="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>
                    <a:solidFill>
                      <a:srgbClr val="66CCFF"/>
                    </a:solidFill>
                  </a:tcPr>
                </a:tc>
              </a:tr>
              <a:tr h="2150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050" b="1" i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327 482,0</a:t>
                      </a:r>
                      <a:endParaRPr lang="ru-RU" sz="1050" b="1" i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68 068,9</a:t>
                      </a:r>
                      <a:endParaRPr lang="ru-RU" sz="1050" b="1" i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36 558,3</a:t>
                      </a:r>
                      <a:endParaRPr lang="ru-RU" sz="1050" b="1" i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18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образования Большемурашкинского муниципального района на 2015-2017 годы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185</a:t>
                      </a:r>
                      <a:r>
                        <a:rPr lang="ru-RU" sz="9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796,5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18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культуры и туризма в Большемурашкинском муниципальном районе на 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2016-2018 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ru-RU" sz="9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366,1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33 692,6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2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физической культуры и  спорта Большемурашкинского муниципального района на 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2017-2019 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1 907,8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1 389,2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2 178,7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358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оплачиваемых общественных работ на территории Большемурашкинского муниципального  района " на 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2017-2019 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192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Информатизация Большемурашкинского муниципального  района Нижегородской области на 2015-2017 годы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4 247,6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18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безопасности дорожного движения в Большемурашкинском муниципальном районе на 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2016-2018 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32,8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358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муниципальной собственностью Большемурашкинского муниципального  района  Нижегородской области на 2015-2017 годы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1 235,2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192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муниципальными  финансами Большемурашкинского муниципального района Нижегородской области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32 931,7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358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малого и среднего предпринимательства в Большемурашкинском муниципальном районе  Нижегородской области на 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2016-2018 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298,0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434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территорий от чрезвычайных ситуаций, обеспечение пожарной безопасности и безопасности людей на водных объектах Большемурашкинского муниципального района Нижегородской области на 2015-2017 годы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4 423,9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358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общественного порядка и противодействия преступности в Большемурашкинском муниципальном районе Нижегородской области на 2015-2017 годы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358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социальной поддержки населения Большемурашкинского муниципального района Нижегородской области на 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2017-2019 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4 357,9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4 038,3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4 006,0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358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социальной и инженерной инфраструктуры Большемурашкинского муниципального  района  Нижегородской области на 2015-2017 годы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3 584,8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260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Улучшение условий и охраны труда в организациях Большемурашкинского муниципального района на 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2016-2018 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169,0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358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эффективности муниципального управления Большемурашкинского муниципального района Нижегородской области на 2015-2017 годы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25 588,7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2036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агропромышленного комплекса Большемурашкинского муниципального района  Нижегородской области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27 466,8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27 524,0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27 348,6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18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пассажирского  автотранспорта на территории Большемурашкинского муниципального района</a:t>
                      </a:r>
                      <a:r>
                        <a:rPr lang="ru-RU" sz="9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 2017-2020 годы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3 000,0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900,0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3 000,0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358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Ведомственная целевая программа  "Стимулирование повышения эффективности работы сельскохозяйственных товаропроизводителей Большемурашкинского муниципального района на 2015-2017 годы"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100392" y="620688"/>
            <a:ext cx="871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76456" y="6381328"/>
            <a:ext cx="370384" cy="365125"/>
          </a:xfrm>
        </p:spPr>
        <p:txBody>
          <a:bodyPr/>
          <a:lstStyle/>
          <a:p>
            <a:r>
              <a:rPr lang="ru-RU" dirty="0" smtClean="0"/>
              <a:t>26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8914" y="146834"/>
            <a:ext cx="7848872" cy="473853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Программная структура расходов бюджета </a:t>
            </a:r>
          </a:p>
        </p:txBody>
      </p:sp>
    </p:spTree>
    <p:extLst>
      <p:ext uri="{BB962C8B-B14F-4D97-AF65-F5344CB8AC3E}">
        <p14:creationId xmlns:p14="http://schemas.microsoft.com/office/powerpoint/2010/main" val="49257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696061" y="1772815"/>
            <a:ext cx="8142611" cy="4608512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28</a:t>
            </a:fld>
            <a:endParaRPr lang="ru-RU" dirty="0"/>
          </a:p>
        </p:txBody>
      </p:sp>
      <p:sp>
        <p:nvSpPr>
          <p:cNvPr id="14346" name="TextBox 11"/>
          <p:cNvSpPr txBox="1">
            <a:spLocks noChangeArrowheads="1"/>
          </p:cNvSpPr>
          <p:nvPr/>
        </p:nvSpPr>
        <p:spPr bwMode="auto">
          <a:xfrm>
            <a:off x="2680198" y="5085184"/>
            <a:ext cx="57802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бюджета , формируемых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в рамках муниципальных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программ</a:t>
            </a:r>
            <a:endParaRPr lang="ru-RU" altLang="ru-RU" dirty="0">
              <a:latin typeface="Georgia" pitchFamily="18" charset="0"/>
            </a:endParaRPr>
          </a:p>
        </p:txBody>
      </p:sp>
      <p:sp>
        <p:nvSpPr>
          <p:cNvPr id="14347" name="TextBox 12"/>
          <p:cNvSpPr txBox="1">
            <a:spLocks noChangeArrowheads="1"/>
          </p:cNvSpPr>
          <p:nvPr/>
        </p:nvSpPr>
        <p:spPr bwMode="auto">
          <a:xfrm>
            <a:off x="2656386" y="5517232"/>
            <a:ext cx="62198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Непрограммные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81060" y="2212426"/>
            <a:ext cx="935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51489" y="2232657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4945" y="2212426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год</a:t>
            </a:r>
          </a:p>
        </p:txBody>
      </p:sp>
      <p:sp>
        <p:nvSpPr>
          <p:cNvPr id="22" name="Овал 21"/>
          <p:cNvSpPr/>
          <p:nvPr/>
        </p:nvSpPr>
        <p:spPr>
          <a:xfrm>
            <a:off x="4045787" y="3038037"/>
            <a:ext cx="1805610" cy="124245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252,5 млн. руб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(78,8 %)</a:t>
            </a:r>
          </a:p>
          <a:p>
            <a:pPr algn="ctr"/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6516216" y="3042268"/>
            <a:ext cx="1805610" cy="124245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312,8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</a:rPr>
              <a:t>млн. руб.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(89,6 %)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619672" y="3038037"/>
            <a:ext cx="1805610" cy="1246685"/>
          </a:xfrm>
          <a:prstGeom prst="ellipse">
            <a:avLst/>
          </a:prstGeom>
          <a:solidFill>
            <a:srgbClr val="CC0000"/>
          </a:solidFill>
          <a:ln>
            <a:solidFill>
              <a:schemeClr val="tx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327,5 млн. руб.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(98,7 %)</a:t>
            </a:r>
          </a:p>
          <a:p>
            <a:pPr algn="ctr"/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174471" y="5096780"/>
            <a:ext cx="314227" cy="21602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2169757" y="5517232"/>
            <a:ext cx="314227" cy="21602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527279" y="3778153"/>
            <a:ext cx="1079527" cy="5978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4,3 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млн. руб.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(1,3 %)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7488440" y="3809698"/>
            <a:ext cx="1116008" cy="598787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36,5</a:t>
            </a:r>
          </a:p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млн. руб.</a:t>
            </a:r>
          </a:p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(10,4 %)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5141344" y="3778153"/>
            <a:ext cx="1086840" cy="598787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smtClean="0">
                <a:solidFill>
                  <a:schemeClr val="bg1"/>
                </a:solidFill>
              </a:rPr>
              <a:t>68,1</a:t>
            </a:r>
          </a:p>
          <a:p>
            <a:pPr algn="ctr"/>
            <a:r>
              <a:rPr lang="ru-RU" sz="1100" b="1" smtClean="0">
                <a:solidFill>
                  <a:schemeClr val="bg1"/>
                </a:solidFill>
              </a:rPr>
              <a:t>млн. руб.</a:t>
            </a:r>
          </a:p>
          <a:p>
            <a:pPr algn="ctr"/>
            <a:r>
              <a:rPr lang="ru-RU" sz="1100" b="1" smtClean="0">
                <a:solidFill>
                  <a:schemeClr val="bg1"/>
                </a:solidFill>
              </a:rPr>
              <a:t>(21,2 %)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11329" y="332656"/>
            <a:ext cx="7848872" cy="1152128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бюджета Большемурашкинского муниципального  района, формируемые в рамках муниципальных программ</a:t>
            </a:r>
            <a:b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непрограммные расходы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22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48310" y="1169252"/>
            <a:ext cx="8372162" cy="523220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29</a:t>
            </a:fld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3528" y="260648"/>
            <a:ext cx="8496944" cy="792088"/>
          </a:xfrm>
          <a:prstGeom prst="roundRect">
            <a:avLst/>
          </a:prstGeom>
          <a:gradFill flip="none" rotWithShape="1">
            <a:gsLst>
              <a:gs pos="0">
                <a:srgbClr val="CCFF66"/>
              </a:gs>
              <a:gs pos="53000">
                <a:srgbClr val="FFFF00"/>
              </a:gs>
              <a:gs pos="100000">
                <a:srgbClr val="92D050"/>
              </a:gs>
            </a:gsLst>
            <a:lin ang="13500000" scaled="1"/>
            <a:tileRect/>
          </a:gradFill>
          <a:ln>
            <a:solidFill>
              <a:srgbClr val="00B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образования Большемурашкинского муниципального района на 2015-2017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бюджете на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в сумме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185 796,5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151166"/>
            <a:ext cx="820891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Большемурашкинского муниципального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образовательной системы, обеспечивающей доступность качественного образования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896177"/>
            <a:ext cx="1728192" cy="1543425"/>
          </a:xfrm>
          <a:prstGeom prst="round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chemeClr val="tx1"/>
                </a:solidFill>
              </a:rPr>
              <a:t>Подпрограмма 1.</a:t>
            </a:r>
          </a:p>
          <a:p>
            <a:pPr algn="ctr"/>
            <a:r>
              <a:rPr lang="ru-RU" sz="1200" i="1" dirty="0" smtClean="0">
                <a:solidFill>
                  <a:schemeClr val="tx1"/>
                </a:solidFill>
              </a:rPr>
              <a:t> «Развитие </a:t>
            </a:r>
            <a:r>
              <a:rPr lang="ru-RU" sz="1200" i="1" dirty="0">
                <a:solidFill>
                  <a:schemeClr val="tx1"/>
                </a:solidFill>
              </a:rPr>
              <a:t>дошкольного и общего </a:t>
            </a:r>
            <a:r>
              <a:rPr lang="ru-RU" sz="1200" i="1" dirty="0" smtClean="0">
                <a:solidFill>
                  <a:schemeClr val="tx1"/>
                </a:solidFill>
              </a:rPr>
              <a:t>образования»</a:t>
            </a:r>
          </a:p>
          <a:p>
            <a:pPr algn="ctr"/>
            <a:r>
              <a:rPr lang="ru-RU" sz="1200" b="1" i="1" dirty="0" smtClean="0">
                <a:solidFill>
                  <a:schemeClr val="tx1"/>
                </a:solidFill>
              </a:rPr>
              <a:t>144 000,6 тыс. руб.</a:t>
            </a:r>
            <a:endParaRPr lang="ru-RU" sz="1200" b="1" i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84934" y="1896177"/>
            <a:ext cx="1728192" cy="1537033"/>
          </a:xfrm>
          <a:prstGeom prst="round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i="1" dirty="0" smtClean="0">
                <a:solidFill>
                  <a:schemeClr val="tx1"/>
                </a:solidFill>
              </a:rPr>
              <a:t>Подпрограмма 2. </a:t>
            </a:r>
          </a:p>
          <a:p>
            <a:pPr lvl="0" algn="ctr"/>
            <a:r>
              <a:rPr lang="ru-RU" sz="1200" i="1" dirty="0" smtClean="0">
                <a:solidFill>
                  <a:schemeClr val="tx1"/>
                </a:solidFill>
              </a:rPr>
              <a:t> «Развитие </a:t>
            </a:r>
            <a:r>
              <a:rPr lang="ru-RU" sz="1200" i="1" dirty="0">
                <a:solidFill>
                  <a:schemeClr val="tx1"/>
                </a:solidFill>
              </a:rPr>
              <a:t>дополнительного образования и воспитания детей и </a:t>
            </a:r>
            <a:r>
              <a:rPr lang="ru-RU" sz="1200" i="1" dirty="0" smtClean="0">
                <a:solidFill>
                  <a:schemeClr val="tx1"/>
                </a:solidFill>
              </a:rPr>
              <a:t>молодежи»</a:t>
            </a:r>
          </a:p>
          <a:p>
            <a:pPr algn="ctr"/>
            <a:r>
              <a:rPr lang="ru-RU" sz="1200" b="1" i="1" dirty="0" smtClean="0">
                <a:solidFill>
                  <a:schemeClr val="tx1"/>
                </a:solidFill>
              </a:rPr>
              <a:t>21 663,2 тыс</a:t>
            </a:r>
            <a:r>
              <a:rPr lang="ru-RU" sz="1200" b="1" i="1" dirty="0">
                <a:solidFill>
                  <a:schemeClr val="tx1"/>
                </a:solidFill>
              </a:rPr>
              <a:t>. руб</a:t>
            </a:r>
            <a:r>
              <a:rPr lang="ru-RU" sz="1200" b="1" i="1" dirty="0" smtClean="0">
                <a:solidFill>
                  <a:schemeClr val="tx1"/>
                </a:solidFill>
              </a:rPr>
              <a:t>.</a:t>
            </a:r>
            <a:endParaRPr lang="ru-RU" sz="1200" b="1" i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067944" y="1832390"/>
            <a:ext cx="2276637" cy="1656184"/>
          </a:xfrm>
          <a:prstGeom prst="round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solidFill>
                  <a:schemeClr val="tx1"/>
                </a:solidFill>
              </a:rPr>
              <a:t>П</a:t>
            </a:r>
            <a:r>
              <a:rPr lang="ru-RU" sz="1200" b="1" i="1" dirty="0" smtClean="0">
                <a:solidFill>
                  <a:schemeClr val="tx1"/>
                </a:solidFill>
              </a:rPr>
              <a:t>одпрограмма  3. </a:t>
            </a:r>
            <a:r>
              <a:rPr lang="ru-RU" sz="1200" i="1" dirty="0" smtClean="0">
                <a:solidFill>
                  <a:schemeClr val="tx1"/>
                </a:solidFill>
              </a:rPr>
              <a:t>«Развитие </a:t>
            </a:r>
            <a:r>
              <a:rPr lang="ru-RU" sz="1200" i="1" dirty="0">
                <a:solidFill>
                  <a:schemeClr val="tx1"/>
                </a:solidFill>
              </a:rPr>
              <a:t>системы оценки качества образования и информационной прозрачности системы </a:t>
            </a:r>
            <a:r>
              <a:rPr lang="ru-RU" sz="1200" i="1" dirty="0" smtClean="0">
                <a:solidFill>
                  <a:schemeClr val="tx1"/>
                </a:solidFill>
              </a:rPr>
              <a:t>образования»</a:t>
            </a:r>
          </a:p>
          <a:p>
            <a:pPr algn="ctr"/>
            <a:r>
              <a:rPr lang="ru-RU" sz="1200" b="1" i="1" dirty="0" smtClean="0">
                <a:solidFill>
                  <a:schemeClr val="tx1"/>
                </a:solidFill>
              </a:rPr>
              <a:t>3 710,1 тыс. руб.</a:t>
            </a:r>
            <a:endParaRPr lang="ru-RU" sz="1200" b="1" i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91626" y="1896177"/>
            <a:ext cx="2155243" cy="1522216"/>
          </a:xfrm>
          <a:prstGeom prst="round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chemeClr val="tx1"/>
                </a:solidFill>
              </a:rPr>
              <a:t>Подпрограмма 5.</a:t>
            </a:r>
            <a:r>
              <a:rPr lang="ru-RU" sz="1200" i="1" dirty="0" smtClean="0">
                <a:solidFill>
                  <a:schemeClr val="tx1"/>
                </a:solidFill>
              </a:rPr>
              <a:t> «Обеспечение </a:t>
            </a:r>
            <a:r>
              <a:rPr lang="ru-RU" sz="1200" i="1" dirty="0">
                <a:solidFill>
                  <a:schemeClr val="tx1"/>
                </a:solidFill>
              </a:rPr>
              <a:t>реализации муниципальной программы</a:t>
            </a:r>
            <a:r>
              <a:rPr lang="ru-RU" sz="1200" i="1" dirty="0" smtClean="0">
                <a:solidFill>
                  <a:schemeClr val="tx1"/>
                </a:solidFill>
              </a:rPr>
              <a:t>»</a:t>
            </a:r>
          </a:p>
          <a:p>
            <a:pPr algn="ctr"/>
            <a:r>
              <a:rPr lang="ru-RU" sz="1200" b="1" i="1" dirty="0" smtClean="0">
                <a:solidFill>
                  <a:schemeClr val="tx1"/>
                </a:solidFill>
              </a:rPr>
              <a:t>16 422,6тыс</a:t>
            </a:r>
            <a:r>
              <a:rPr lang="ru-RU" sz="1200" b="1" i="1" dirty="0">
                <a:solidFill>
                  <a:schemeClr val="tx1"/>
                </a:solidFill>
              </a:rPr>
              <a:t>. руб</a:t>
            </a:r>
            <a:r>
              <a:rPr lang="ru-RU" sz="1200" b="1" i="1" dirty="0" smtClean="0">
                <a:solidFill>
                  <a:schemeClr val="tx1"/>
                </a:solidFill>
              </a:rPr>
              <a:t>.</a:t>
            </a:r>
            <a:endParaRPr lang="ru-RU" sz="1200" b="1" i="1" dirty="0">
              <a:solidFill>
                <a:schemeClr val="tx1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2654171" y="6237312"/>
            <a:ext cx="3960440" cy="504056"/>
          </a:xfrm>
          <a:prstGeom prst="downArrow">
            <a:avLst/>
          </a:prstGeom>
          <a:gradFill flip="none" rotWithShape="1"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/>
          <p:nvPr/>
        </p:nvPicPr>
        <p:blipFill>
          <a:blip r:embed="rId2"/>
          <a:stretch>
            <a:fillRect/>
          </a:stretch>
        </p:blipFill>
        <p:spPr>
          <a:xfrm>
            <a:off x="312143" y="3930598"/>
            <a:ext cx="2636887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952" y="3940059"/>
            <a:ext cx="2508270" cy="1781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241" y="3940059"/>
            <a:ext cx="2700300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77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27584" y="225658"/>
            <a:ext cx="7848872" cy="540931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908720"/>
            <a:ext cx="79854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Большемурашкинского муниципального района на 2015-2017 годы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и туризма в Большемурашкинском муниципальном районе на 2016-2018 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физической культуры и спорта Большемурашкинского муниципального района на 2017-2019 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«Информатизация Большемурашкинского муниципального района Нижегородской области на 2015-2017 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муниципальными финансами Большемурашкинского муниципального района Нижегородской области»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«Меры социальной поддержки населения Большемурашкинского муниципального района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2017-2019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социальной и инженерной инфраструктуры Большемурашкинского муниципального района  Нижегородской области на 2015-2017 годы»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«Повышение эффективности муниципального управления Большемурашкинского муниципального района Нижегородской области на 2015-2017 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агропромышленного комплекса Большемурашкинского муниципального района»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пассажирского автотранспорта Большемурашкинского муниципального района на 2017-2020 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отношения, направляемые в бюджеты поселений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на 2017-2019 годы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финансовом управлении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0993" y="908720"/>
            <a:ext cx="51148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12201553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30</a:t>
            </a:fld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2555776" y="260648"/>
            <a:ext cx="3960440" cy="504056"/>
          </a:xfrm>
          <a:prstGeom prst="downArrow">
            <a:avLst/>
          </a:prstGeom>
          <a:gradFill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06463" y="5589240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местного бюджета на образование в расчете на 1 жителя увеличится за 2017-2019 годы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18,8 тыс. руб. до 20,5 тыс. руб.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537638"/>
              </p:ext>
            </p:extLst>
          </p:nvPr>
        </p:nvGraphicFramePr>
        <p:xfrm>
          <a:off x="467544" y="1020839"/>
          <a:ext cx="8208912" cy="440652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273186"/>
                <a:gridCol w="573549"/>
                <a:gridCol w="645242"/>
                <a:gridCol w="716935"/>
              </a:tblGrid>
              <a:tr h="166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Показателя (индикатора)  цели Программы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Ед. изм.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2016 </a:t>
                      </a:r>
                      <a:r>
                        <a:rPr lang="ru-RU" sz="1000" dirty="0">
                          <a:effectLst/>
                        </a:rPr>
                        <a:t>год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2017 </a:t>
                      </a:r>
                      <a:r>
                        <a:rPr lang="ru-RU" sz="1000" dirty="0">
                          <a:effectLst/>
                        </a:rPr>
                        <a:t>год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5767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1.Доступность дошкольного образования (отношение численности детей 3-7 лет, которым предоставлена возможность получать услуги дошкольного образования, к численности детей в возрасте в возрасте 3-7 лет, скорректированной на численность детей в возрасте 5-7 лет, обучающихся в ОБОО) 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100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2.Отношение среднего бала единого государственного экзамена ( в расчете на 1 предмет) в 10% ОБОО с лучшими результатами единого государственного экзамена к среднему баллу единого государственного экзамена ( в расчете на 1 предмет) в 10% ОБОО с худшими результатами единого государственного экзамена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1,66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1,65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3377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3.Удельный вес численности населения в возрасте 5-18 лет, охваченного образованием, в общей численности населения в возрасте 5-18 лет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99,2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2975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4. Удельный вес численности обучающихся в муниципальных ОБОО, которым предоставлена возможность обучаться в соответствии с основными современными требованиями, в общей численности обучающихся</a:t>
                      </a:r>
                      <a:endParaRPr lang="ru-RU" sz="1000" b="0" dirty="0"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95</a:t>
                      </a:r>
                      <a:endParaRPr lang="ru-RU" sz="10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95</a:t>
                      </a:r>
                      <a:endParaRPr lang="ru-RU" sz="10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3032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  <a:latin typeface="+mn-lt"/>
                          <a:ea typeface="Times New Roman"/>
                        </a:rPr>
                        <a:t>5.Охват</a:t>
                      </a:r>
                      <a:r>
                        <a:rPr lang="ru-RU" sz="1000" b="0" baseline="0" dirty="0" smtClean="0">
                          <a:effectLst/>
                          <a:latin typeface="+mn-lt"/>
                          <a:ea typeface="Times New Roman"/>
                        </a:rPr>
                        <a:t> детей в возрасте 5-18 лет программами дополнительного образования (удельный вес численности детей, получающих услуги дополнительного образования, в общей численности детей в возрасте 5-18 лет)</a:t>
                      </a:r>
                      <a:endParaRPr lang="ru-RU" sz="10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  <a:endParaRPr lang="ru-RU" sz="10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  <a:latin typeface="Times New Roman"/>
                          <a:ea typeface="Times New Roman"/>
                        </a:rPr>
                        <a:t>84,4</a:t>
                      </a:r>
                      <a:endParaRPr lang="ru-RU" sz="10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  <a:latin typeface="Times New Roman"/>
                          <a:ea typeface="Times New Roman"/>
                        </a:rPr>
                        <a:t>90</a:t>
                      </a:r>
                      <a:endParaRPr lang="ru-RU" sz="10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3032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5. Удельный вес числа ОО, в которых созданы органы коллегиального управления с участием общественности (родители, работодатели), в общем числе ОО</a:t>
                      </a:r>
                      <a:endParaRPr lang="ru-RU" sz="1000" b="0" dirty="0"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303296">
                <a:tc>
                  <a:txBody>
                    <a:bodyPr/>
                    <a:lstStyle/>
                    <a:p>
                      <a:pPr marR="50165"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6. Удельный вес числа ОО, обеспечивающих предоставление нормативно закрепленного перечня сведений о своей деятельности на официальных сайтах, в общем числе ОО</a:t>
                      </a:r>
                      <a:endParaRPr lang="ru-RU" sz="10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1275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1275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3377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7. Доля обучающихся, принявших участие в областных мероприятиях патриотической направленности от общего количества обучающихся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90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95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6865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8. Удельный вес численности руководителей муниципальных ДОО, ОБОО и организаций дополнительного образования детей, прошедших в течение последних трех лет повышение квалификации или профессиональную переподготовку, в общей численности руководителей ДОО, ОБОО и организаций дополнительного образования детей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97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99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4549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9.Удельный вес числа электронных инструктивно- методических ресурсов, разработанных в рамках Программы, к которым предоставлен доступ в сети Интернет, в общем числе электронных инструктивно- методических ресурсов, разработанных в рамках Программы </a:t>
                      </a:r>
                      <a:endParaRPr lang="ru-RU" sz="10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 </a:t>
                      </a:r>
                      <a:endParaRPr lang="ru-RU" sz="10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100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891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2123728" y="1169616"/>
            <a:ext cx="4680520" cy="846386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31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34523" y="1228472"/>
            <a:ext cx="4688649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рограммы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благоприятных условий для сохранения, поддержки и развития культуры и туризма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Большемурашкинском муниципальном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429" y="2132856"/>
            <a:ext cx="2414042" cy="160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3535961"/>
            <a:ext cx="2343150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013175"/>
            <a:ext cx="2376264" cy="15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5512874"/>
            <a:ext cx="59046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местного бюджета на культуру </a:t>
            </a:r>
            <a:r>
              <a:rPr lang="ru-RU" sz="1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расчете на 1 жителя за </a:t>
            </a:r>
            <a:r>
              <a:rPr lang="ru-RU" sz="1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2017-2019 </a:t>
            </a:r>
            <a:r>
              <a:rPr lang="ru-RU" sz="1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(тыс. руб.)</a:t>
            </a:r>
          </a:p>
          <a:p>
            <a:pPr algn="ctr"/>
            <a:endParaRPr lang="ru-RU" sz="16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1698" y="260648"/>
            <a:ext cx="8496944" cy="792088"/>
          </a:xfrm>
          <a:prstGeom prst="roundRect">
            <a:avLst/>
          </a:prstGeom>
          <a:gradFill flip="none" rotWithShape="1">
            <a:gsLst>
              <a:gs pos="0">
                <a:srgbClr val="CCFF66"/>
              </a:gs>
              <a:gs pos="53000">
                <a:srgbClr val="FFFF00"/>
              </a:gs>
              <a:gs pos="100000">
                <a:srgbClr val="92D050"/>
              </a:gs>
            </a:gsLst>
            <a:lin ang="13500000" scaled="1"/>
            <a:tileRect/>
          </a:gradFill>
          <a:ln>
            <a:solidFill>
              <a:srgbClr val="00B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и туризма в Большемурашкинском муниципальном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на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2016-2018 годы»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в бюджете на 2017 год – 32 366,1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на 2018 год – 33 692,6 тыс.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1101602"/>
            <a:ext cx="1872208" cy="914400"/>
          </a:xfrm>
          <a:prstGeom prst="roundRect">
            <a:avLst/>
          </a:prstGeom>
          <a:solidFill>
            <a:srgbClr val="8439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Подпрограмма «Наследие»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2017 г. - 27 548,6 тыс. руб.,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2018 г. – 28 872,1 тыс. руб.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823172" y="1052736"/>
            <a:ext cx="2213324" cy="914400"/>
          </a:xfrm>
          <a:prstGeom prst="roundRect">
            <a:avLst/>
          </a:prstGeom>
          <a:solidFill>
            <a:srgbClr val="8439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Подпрограмма «Хозяйственное обслуживание сферы культуры 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2017 г. – 4 817,5 тыс. руб.,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2018 г. – 4 820,5 тыс. руб.</a:t>
            </a:r>
            <a:endParaRPr lang="ru-RU" sz="10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595890"/>
              </p:ext>
            </p:extLst>
          </p:nvPr>
        </p:nvGraphicFramePr>
        <p:xfrm>
          <a:off x="269107" y="2103909"/>
          <a:ext cx="5688632" cy="3096009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862733"/>
                <a:gridCol w="864096"/>
                <a:gridCol w="648072"/>
                <a:gridCol w="648072"/>
                <a:gridCol w="665659"/>
              </a:tblGrid>
              <a:tr h="2042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Наименование </a:t>
                      </a:r>
                      <a:r>
                        <a:rPr lang="ru-RU" sz="1100" b="0" dirty="0" smtClean="0">
                          <a:effectLst/>
                        </a:rPr>
                        <a:t>индикатора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</a:rPr>
                        <a:t>Ед.</a:t>
                      </a:r>
                      <a:r>
                        <a:rPr lang="ru-RU" sz="1100" b="0" baseline="0" dirty="0" smtClean="0">
                          <a:effectLst/>
                        </a:rPr>
                        <a:t> </a:t>
                      </a:r>
                      <a:r>
                        <a:rPr lang="ru-RU" sz="1100" b="0" dirty="0" smtClean="0">
                          <a:effectLst/>
                        </a:rPr>
                        <a:t>изм.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2016 год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2017 год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effectLst/>
                        </a:rPr>
                        <a:t>2018 </a:t>
                      </a:r>
                      <a:r>
                        <a:rPr lang="ru-RU" sz="1100" b="0" dirty="0">
                          <a:effectLst/>
                        </a:rPr>
                        <a:t>год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 anchor="ctr"/>
                </a:tc>
              </a:tr>
              <a:tr h="102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Индикаторы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</a:rPr>
                        <a:t> 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 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</a:tr>
              <a:tr h="3063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1.Увеличение количества библиографических записей в сводном электронном каталоге ЦБС 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% к </a:t>
                      </a:r>
                      <a:r>
                        <a:rPr lang="ru-RU" sz="1100" b="0" dirty="0" smtClean="0">
                          <a:effectLst/>
                        </a:rPr>
                        <a:t>пред. </a:t>
                      </a:r>
                      <a:r>
                        <a:rPr lang="ru-RU" sz="1100" b="0" dirty="0">
                          <a:effectLst/>
                        </a:rPr>
                        <a:t>году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19,2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19,6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19,9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</a:tr>
              <a:tr h="3063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2.Увеличение доли публичных библиотек , подключенных к сети « Интернет» в общем количестве библиотек района 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</a:rPr>
                        <a:t>% к общему числу библиотек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</a:tr>
              <a:tr h="4279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3.Увеличение доли представленных ( во всех формах) зрителю музейных предметов в общем количестве музейных предметов основного фонда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% к общему объему основного музейного фонда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10,8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11,3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11,6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</a:tr>
              <a:tr h="2042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4.Динамика числа культурно-досуговых мероприятий для детей до 14 лет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</a:rPr>
                        <a:t>Единиц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795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797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799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</a:tr>
              <a:tr h="2042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5. Динамика числа культурно-досуговых мероприятий для молодежи от 15 до 24 лет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</a:rPr>
                        <a:t>Единиц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900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905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910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781891"/>
              </p:ext>
            </p:extLst>
          </p:nvPr>
        </p:nvGraphicFramePr>
        <p:xfrm>
          <a:off x="411697" y="6165304"/>
          <a:ext cx="5888493" cy="54864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962831"/>
                <a:gridCol w="1962831"/>
                <a:gridCol w="1962831"/>
              </a:tblGrid>
              <a:tr h="21470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17414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595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443741" y="1124743"/>
            <a:ext cx="8490391" cy="830997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82113" y="5246816"/>
            <a:ext cx="59451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</a:t>
            </a:r>
            <a:r>
              <a:rPr lang="ru-RU" sz="14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местного бюджета на </a:t>
            </a:r>
            <a:r>
              <a:rPr lang="ru-RU" sz="1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физическую культуру </a:t>
            </a:r>
            <a:r>
              <a:rPr lang="ru-RU" sz="1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в </a:t>
            </a:r>
            <a:r>
              <a:rPr lang="ru-RU" sz="1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расчете </a:t>
            </a:r>
            <a:r>
              <a:rPr lang="ru-RU" sz="1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жителя </a:t>
            </a:r>
            <a:r>
              <a:rPr lang="ru-RU" sz="1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2017-2019 годы (тыс. руб.)</a:t>
            </a:r>
            <a:endParaRPr lang="ru-RU" sz="1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349444"/>
              </p:ext>
            </p:extLst>
          </p:nvPr>
        </p:nvGraphicFramePr>
        <p:xfrm>
          <a:off x="2994325" y="5980434"/>
          <a:ext cx="5840403" cy="69344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946801"/>
                <a:gridCol w="1946801"/>
                <a:gridCol w="1946801"/>
              </a:tblGrid>
              <a:tr h="38288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31055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32</a:t>
            </a:fld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36031" y="188640"/>
            <a:ext cx="8496944" cy="792088"/>
          </a:xfrm>
          <a:prstGeom prst="roundRect">
            <a:avLst/>
          </a:prstGeom>
          <a:gradFill flip="none" rotWithShape="1">
            <a:gsLst>
              <a:gs pos="0">
                <a:srgbClr val="CCFF66"/>
              </a:gs>
              <a:gs pos="53000">
                <a:srgbClr val="FFFF00"/>
              </a:gs>
              <a:gs pos="100000">
                <a:srgbClr val="92D050"/>
              </a:gs>
            </a:gsLst>
            <a:lin ang="13500000" scaled="1"/>
            <a:tileRect/>
          </a:gradFill>
          <a:ln>
            <a:solidFill>
              <a:srgbClr val="00B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культуры и спорта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Большемурашкинского муниципального района на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2017-2019 годы»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в бюджете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на: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г.– 1 907,8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1 389,2 тыс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2019 г. – 2 178,7 тыс. руб.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031" y="1124744"/>
            <a:ext cx="846543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Создание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условий, обеспечивающих возможность гражданам систематически заниматься физической культурой и спортом, подготовка спортсменов для участия в районных и областных спортивных мероприятиях, создание условий для наиболее полного и качественного развития молодежи и реализации ее потенциала в интересах Большемурашкинского муниципального района.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902437"/>
              </p:ext>
            </p:extLst>
          </p:nvPr>
        </p:nvGraphicFramePr>
        <p:xfrm>
          <a:off x="2966356" y="2238745"/>
          <a:ext cx="5976663" cy="291812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415888"/>
                <a:gridCol w="576064"/>
                <a:gridCol w="648072"/>
                <a:gridCol w="665105"/>
                <a:gridCol w="671534"/>
              </a:tblGrid>
              <a:tr h="296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индикатора/непосредственного результата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2ED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2ED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2ED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2ED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2ED1F"/>
                    </a:solidFill>
                  </a:tcPr>
                </a:tc>
              </a:tr>
              <a:tr h="1329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</a:tr>
              <a:tr h="6648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 Большемурашкинского муниципального района, систематически занимающихся физической культурой и спортом, в общей численности населения района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23,8,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3989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обучающихся, систематически занимающихся физической культурой и спортом, в общей численности обучающихся 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79,5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79,8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</a:tr>
              <a:tr h="1439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Непосредственный результат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3989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лиц, систематически занимающихся физической культурой и спортом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2400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2400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</a:tr>
              <a:tr h="5319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обучающихся, систематически занимающихся физической культуры и спорта  Большемурашкинского муниципального района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1852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1873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2350521" cy="156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41168"/>
            <a:ext cx="2350521" cy="165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07" y="3628742"/>
            <a:ext cx="2341418" cy="131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28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33</a:t>
            </a:fld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36031" y="188640"/>
            <a:ext cx="8496944" cy="792088"/>
          </a:xfrm>
          <a:prstGeom prst="roundRect">
            <a:avLst/>
          </a:prstGeom>
          <a:gradFill flip="none" rotWithShape="1">
            <a:gsLst>
              <a:gs pos="0">
                <a:srgbClr val="CCFF66"/>
              </a:gs>
              <a:gs pos="53000">
                <a:srgbClr val="FFFF00"/>
              </a:gs>
              <a:gs pos="100000">
                <a:srgbClr val="92D050"/>
              </a:gs>
            </a:gsLst>
            <a:lin ang="13500000" scaled="1"/>
            <a:tileRect/>
          </a:gradFill>
          <a:ln>
            <a:solidFill>
              <a:srgbClr val="00B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«Информатизация Большемурашкинского муниципального района Нижегородской области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2015-2017 годы»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бюджете на 2017 год запланирована в сумме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4 247,6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44506" y="1196752"/>
            <a:ext cx="8490391" cy="738664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эффективности муниципального управления на основе использования органами местного самоуправления возможностей информационных систем и телекоммуникационных технологий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510622"/>
              </p:ext>
            </p:extLst>
          </p:nvPr>
        </p:nvGraphicFramePr>
        <p:xfrm>
          <a:off x="179512" y="3212976"/>
          <a:ext cx="5256582" cy="327736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63340"/>
                <a:gridCol w="588178"/>
                <a:gridCol w="588178"/>
                <a:gridCol w="558443"/>
                <a:gridCol w="558443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2015 год</a:t>
                      </a:r>
                    </a:p>
                  </a:txBody>
                  <a:tcPr marL="68580" marR="68580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Доля муниципальных (государственных) услуг,  переведенных в электронный вид (с возможностью направления заявления в электронном виде)  от общего количества услуг, предоставляемых администрацией Большемурашкинского муниципального района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(25)</a:t>
                      </a: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(28)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(28)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2.Количество муниципальных (государственных) услуг, предоставляемых на межведомственном и межуровневом    уровне 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3.Количество АРМ подключенных к локальной компьютерной сети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4.Количество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муниципальных услуг, предоставляемых МКУ «МФЦ»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6" name="Стрелка вниз 5"/>
          <p:cNvSpPr/>
          <p:nvPr/>
        </p:nvSpPr>
        <p:spPr>
          <a:xfrm>
            <a:off x="1138239" y="2132856"/>
            <a:ext cx="3024336" cy="936104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индикаторы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558" y="2852936"/>
            <a:ext cx="3336417" cy="2669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94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34</a:t>
            </a:fld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67178" y="184870"/>
            <a:ext cx="8496944" cy="795858"/>
          </a:xfrm>
          <a:prstGeom prst="roundRect">
            <a:avLst/>
          </a:prstGeom>
          <a:gradFill flip="none" rotWithShape="1">
            <a:gsLst>
              <a:gs pos="0">
                <a:srgbClr val="CCFF66"/>
              </a:gs>
              <a:gs pos="53000">
                <a:srgbClr val="FFFF00"/>
              </a:gs>
              <a:gs pos="100000">
                <a:srgbClr val="92D050"/>
              </a:gs>
            </a:gsLst>
            <a:lin ang="13500000" scaled="1"/>
            <a:tileRect/>
          </a:gradFill>
          <a:ln>
            <a:solidFill>
              <a:srgbClr val="00B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муниципальными финансами Большемурашкинского муниципального района Нижегородской области»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бюджете на 2017 год запланирована в сумме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32 931,7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7504" y="1956562"/>
            <a:ext cx="3024336" cy="1040389"/>
          </a:xfrm>
          <a:prstGeom prst="roundRect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Подпрограмма 1. 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«Организация и совершенствование </a:t>
            </a:r>
            <a:r>
              <a:rPr lang="ru-RU" sz="1100" dirty="0">
                <a:solidFill>
                  <a:schemeClr val="tx1"/>
                </a:solidFill>
              </a:rPr>
              <a:t>бюджетного процесса Большемурашкинского муниципального района Нижегородской </a:t>
            </a:r>
            <a:r>
              <a:rPr lang="ru-RU" sz="1100" dirty="0" smtClean="0">
                <a:solidFill>
                  <a:schemeClr val="tx1"/>
                </a:solidFill>
              </a:rPr>
              <a:t>области»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54,0 тыс. руб.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2863" y="3068960"/>
            <a:ext cx="2998977" cy="1368152"/>
          </a:xfrm>
          <a:prstGeom prst="roundRect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Подпрограмма 2.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«Создание </a:t>
            </a:r>
            <a:r>
              <a:rPr lang="ru-RU" sz="1100" dirty="0">
                <a:solidFill>
                  <a:schemeClr val="tx1"/>
                </a:solidFill>
              </a:rPr>
              <a:t>условий для эффективного выполнения собственных и передаваемых полномочий органами местного самоуправления поселений Большемурашкинского муниципального района Нижегородской </a:t>
            </a:r>
            <a:r>
              <a:rPr lang="ru-RU" sz="1100" dirty="0" smtClean="0">
                <a:solidFill>
                  <a:schemeClr val="tx1"/>
                </a:solidFill>
              </a:rPr>
              <a:t>области» 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19 418,3 тыс. руб.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2864" y="4509120"/>
            <a:ext cx="2998977" cy="1080120"/>
          </a:xfrm>
          <a:prstGeom prst="roundRect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Подпрограмма 3. 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«Повышение </a:t>
            </a:r>
            <a:r>
              <a:rPr lang="ru-RU" sz="1100" dirty="0">
                <a:solidFill>
                  <a:schemeClr val="tx1"/>
                </a:solidFill>
              </a:rPr>
              <a:t>эффективности бюджетных расходов Большемурашкинского муниципального района Нижегородской </a:t>
            </a:r>
            <a:r>
              <a:rPr lang="ru-RU" sz="1100" dirty="0" smtClean="0">
                <a:solidFill>
                  <a:schemeClr val="tx1"/>
                </a:solidFill>
              </a:rPr>
              <a:t>области»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803,9 тыс. руб.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2864" y="5679250"/>
            <a:ext cx="3023858" cy="1062118"/>
          </a:xfrm>
          <a:prstGeom prst="roundRect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Подпрограмма 4.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«</a:t>
            </a:r>
            <a:r>
              <a:rPr lang="ru-RU" sz="1100" dirty="0">
                <a:solidFill>
                  <a:schemeClr val="tx1"/>
                </a:solidFill>
              </a:rPr>
              <a:t>Обеспечение реализации муниципальной программы Большемурашкинского муниципального района Нижегородской </a:t>
            </a:r>
            <a:r>
              <a:rPr lang="ru-RU" sz="1100" dirty="0" smtClean="0">
                <a:solidFill>
                  <a:schemeClr val="tx1"/>
                </a:solidFill>
              </a:rPr>
              <a:t>области»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12 655,5 тыс. руб.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3275856" y="2582906"/>
            <a:ext cx="1419812" cy="3564396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индикаторы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772676"/>
              </p:ext>
            </p:extLst>
          </p:nvPr>
        </p:nvGraphicFramePr>
        <p:xfrm>
          <a:off x="4701373" y="2132856"/>
          <a:ext cx="4191106" cy="432619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90040"/>
                <a:gridCol w="473470"/>
                <a:gridCol w="473470"/>
                <a:gridCol w="527063"/>
                <a:gridCol w="527063"/>
              </a:tblGrid>
              <a:tr h="4704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(индикатора) 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2015 год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7382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 консолидированного  бюджета Большемурашкинского муниципального района  на  душу населения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27,1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28,8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722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расходов консолидированного  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Большемурашкинского муниципального района,  формируемых  в рамках муниципальных  программ, в общем объеме  расходов консолидированного бюджета (без    учета субвенций из областного бюджета)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85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1530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 вес муниципального долга по отношению к доходам  районного бюджета  без  учета безвозмездных       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поступлений  из областного бюджета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&lt;5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&lt;5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&lt;50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293386" y="1052736"/>
            <a:ext cx="8490391" cy="738664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и устойчивости бюджета Большемурашкинского муниципального района Нижегородской области, повышение эффективности и качества управления муниципальными финансами Большемурашкинского муниципального района Нижегородской области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489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1F6A53-3CAA-4B6E-8049-A0505713C5E0}" type="slidenum">
              <a:rPr lang="ru-RU" smtClean="0"/>
              <a:t>35</a:t>
            </a:fld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544" y="260648"/>
            <a:ext cx="8208912" cy="1008112"/>
          </a:xfrm>
          <a:prstGeom prst="roundRect">
            <a:avLst/>
          </a:prstGeom>
          <a:gradFill flip="none" rotWithShape="1">
            <a:gsLst>
              <a:gs pos="0">
                <a:srgbClr val="CCFF66"/>
              </a:gs>
              <a:gs pos="53000">
                <a:srgbClr val="FFFF00"/>
              </a:gs>
              <a:gs pos="100000">
                <a:srgbClr val="92D050"/>
              </a:gs>
            </a:gsLst>
            <a:lin ang="13500000" scaled="1"/>
            <a:tileRect/>
          </a:gradFill>
          <a:ln>
            <a:solidFill>
              <a:srgbClr val="00B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«Меры социальной поддержки населения Большемурашкинского муниципального района на 201</a:t>
            </a:r>
            <a:r>
              <a:rPr lang="en-US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-201</a:t>
            </a:r>
            <a:r>
              <a:rPr lang="en-US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годы»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в бюджете на: 2017 г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.– 4 357,9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2018 г.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4 038,3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2019 г.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4 006,0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12218" y="1494334"/>
            <a:ext cx="8490391" cy="369332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беспечение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доступных качественных услуг для различных слоёв населения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1520" y="2060848"/>
            <a:ext cx="2808312" cy="1872208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Подпрограмма 1.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«Поддержка работников сельскохозяйственного производства в возрасте до 30 лет </a:t>
            </a:r>
            <a:r>
              <a:rPr lang="ru-RU" sz="1100" b="1" dirty="0" smtClean="0">
                <a:solidFill>
                  <a:schemeClr val="tx1"/>
                </a:solidFill>
              </a:rPr>
              <a:t>Большемурашкинского муниципального </a:t>
            </a:r>
            <a:r>
              <a:rPr lang="ru-RU" sz="1100" b="1" dirty="0">
                <a:solidFill>
                  <a:schemeClr val="tx1"/>
                </a:solidFill>
              </a:rPr>
              <a:t>района Нижегородской области  </a:t>
            </a:r>
            <a:endParaRPr lang="ru-RU" sz="11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на 201</a:t>
            </a:r>
            <a:r>
              <a:rPr lang="en-US" sz="1100" b="1" dirty="0" smtClean="0">
                <a:solidFill>
                  <a:schemeClr val="tx1"/>
                </a:solidFill>
              </a:rPr>
              <a:t>7</a:t>
            </a:r>
            <a:r>
              <a:rPr lang="ru-RU" sz="1100" b="1" dirty="0" smtClean="0">
                <a:solidFill>
                  <a:schemeClr val="tx1"/>
                </a:solidFill>
              </a:rPr>
              <a:t>-201</a:t>
            </a:r>
            <a:r>
              <a:rPr lang="en-US" sz="1100" b="1" dirty="0" smtClean="0">
                <a:solidFill>
                  <a:schemeClr val="tx1"/>
                </a:solidFill>
              </a:rPr>
              <a:t>9</a:t>
            </a:r>
            <a:r>
              <a:rPr lang="ru-RU" sz="1100" b="1" dirty="0" smtClean="0">
                <a:solidFill>
                  <a:schemeClr val="tx1"/>
                </a:solidFill>
              </a:rPr>
              <a:t> </a:t>
            </a:r>
            <a:r>
              <a:rPr lang="ru-RU" sz="1100" b="1" dirty="0">
                <a:solidFill>
                  <a:schemeClr val="tx1"/>
                </a:solidFill>
              </a:rPr>
              <a:t>годы</a:t>
            </a:r>
            <a:r>
              <a:rPr lang="ru-RU" sz="1100" b="1" dirty="0" smtClean="0">
                <a:solidFill>
                  <a:schemeClr val="tx1"/>
                </a:solidFill>
              </a:rPr>
              <a:t>»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2017 г. – 132,0 тыс. руб.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2018 г. – 132,0 тыс. руб.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2019 г. – 132,0 тыс. руб.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419872" y="2060848"/>
            <a:ext cx="2612246" cy="1872208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Подпрограмма </a:t>
            </a:r>
            <a:r>
              <a:rPr lang="ru-RU" sz="1100" b="1" dirty="0" smtClean="0">
                <a:solidFill>
                  <a:schemeClr val="tx1"/>
                </a:solidFill>
              </a:rPr>
              <a:t>2.</a:t>
            </a:r>
            <a:endParaRPr lang="ru-RU" sz="1100" b="1" dirty="0">
              <a:solidFill>
                <a:schemeClr val="tx1"/>
              </a:solidFill>
            </a:endParaRP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«Поддержка ветеранов боевых действий Большемурашкинского муниципального района Нижегородской </a:t>
            </a:r>
            <a:r>
              <a:rPr lang="ru-RU" sz="1100" b="1" dirty="0" smtClean="0">
                <a:solidFill>
                  <a:schemeClr val="tx1"/>
                </a:solidFill>
              </a:rPr>
              <a:t>области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на 201</a:t>
            </a:r>
            <a:r>
              <a:rPr lang="en-US" sz="1100" b="1" dirty="0" smtClean="0">
                <a:solidFill>
                  <a:schemeClr val="tx1"/>
                </a:solidFill>
              </a:rPr>
              <a:t>7</a:t>
            </a:r>
            <a:r>
              <a:rPr lang="ru-RU" sz="1100" b="1" dirty="0" smtClean="0">
                <a:solidFill>
                  <a:schemeClr val="tx1"/>
                </a:solidFill>
              </a:rPr>
              <a:t>-201</a:t>
            </a:r>
            <a:r>
              <a:rPr lang="en-US" sz="1100" b="1" dirty="0" smtClean="0">
                <a:solidFill>
                  <a:schemeClr val="tx1"/>
                </a:solidFill>
              </a:rPr>
              <a:t>9</a:t>
            </a:r>
            <a:r>
              <a:rPr lang="ru-RU" sz="1100" b="1" dirty="0" smtClean="0">
                <a:solidFill>
                  <a:schemeClr val="tx1"/>
                </a:solidFill>
              </a:rPr>
              <a:t> </a:t>
            </a:r>
            <a:r>
              <a:rPr lang="ru-RU" sz="1100" b="1" dirty="0">
                <a:solidFill>
                  <a:schemeClr val="tx1"/>
                </a:solidFill>
              </a:rPr>
              <a:t>годы</a:t>
            </a:r>
            <a:r>
              <a:rPr lang="ru-RU" sz="1100" b="1" dirty="0" smtClean="0">
                <a:solidFill>
                  <a:schemeClr val="tx1"/>
                </a:solidFill>
              </a:rPr>
              <a:t>»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2017 г. – 15,0 тыс. руб.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2018 г. – 15,0 тыс. руб.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2019 г. – 15,0 тыс. руб.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300192" y="2060848"/>
            <a:ext cx="2736304" cy="1872208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Подпрограмма 3</a:t>
            </a:r>
            <a:r>
              <a:rPr lang="ru-RU" sz="1100" b="1" dirty="0" smtClean="0">
                <a:solidFill>
                  <a:schemeClr val="tx1"/>
                </a:solidFill>
              </a:rPr>
              <a:t>.</a:t>
            </a:r>
            <a:endParaRPr lang="ru-RU" sz="1100" b="1" dirty="0">
              <a:solidFill>
                <a:schemeClr val="tx1"/>
              </a:solidFill>
            </a:endParaRP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«Оказание поддержки </a:t>
            </a:r>
            <a:r>
              <a:rPr lang="ru-RU" sz="1100" b="1" dirty="0" smtClean="0">
                <a:solidFill>
                  <a:schemeClr val="tx1"/>
                </a:solidFill>
              </a:rPr>
              <a:t>лицам, оказавшимся </a:t>
            </a:r>
            <a:r>
              <a:rPr lang="ru-RU" sz="1100" b="1" dirty="0">
                <a:solidFill>
                  <a:schemeClr val="tx1"/>
                </a:solidFill>
              </a:rPr>
              <a:t>в </a:t>
            </a:r>
            <a:r>
              <a:rPr lang="ru-RU" sz="1100" b="1" dirty="0" smtClean="0">
                <a:solidFill>
                  <a:schemeClr val="tx1"/>
                </a:solidFill>
              </a:rPr>
              <a:t>трудной жизненной </a:t>
            </a:r>
            <a:r>
              <a:rPr lang="ru-RU" sz="1100" b="1" dirty="0">
                <a:solidFill>
                  <a:schemeClr val="tx1"/>
                </a:solidFill>
              </a:rPr>
              <a:t>ситуации, проживающим на территории Большемурашкинского муниципального района Нижегородской области </a:t>
            </a:r>
            <a:endParaRPr lang="ru-RU" sz="11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на 201</a:t>
            </a:r>
            <a:r>
              <a:rPr lang="en-US" sz="1100" b="1" dirty="0" smtClean="0">
                <a:solidFill>
                  <a:schemeClr val="tx1"/>
                </a:solidFill>
              </a:rPr>
              <a:t>7</a:t>
            </a:r>
            <a:r>
              <a:rPr lang="ru-RU" sz="1100" b="1" dirty="0" smtClean="0">
                <a:solidFill>
                  <a:schemeClr val="tx1"/>
                </a:solidFill>
              </a:rPr>
              <a:t>-201</a:t>
            </a:r>
            <a:r>
              <a:rPr lang="en-US" sz="1100" b="1" dirty="0" smtClean="0">
                <a:solidFill>
                  <a:schemeClr val="tx1"/>
                </a:solidFill>
              </a:rPr>
              <a:t>9</a:t>
            </a:r>
            <a:r>
              <a:rPr lang="ru-RU" sz="1100" b="1" dirty="0" smtClean="0">
                <a:solidFill>
                  <a:schemeClr val="tx1"/>
                </a:solidFill>
              </a:rPr>
              <a:t> </a:t>
            </a:r>
            <a:r>
              <a:rPr lang="ru-RU" sz="1100" b="1" dirty="0">
                <a:solidFill>
                  <a:schemeClr val="tx1"/>
                </a:solidFill>
              </a:rPr>
              <a:t>годы</a:t>
            </a:r>
            <a:r>
              <a:rPr lang="ru-RU" sz="1100" b="1" dirty="0" smtClean="0">
                <a:solidFill>
                  <a:schemeClr val="tx1"/>
                </a:solidFill>
              </a:rPr>
              <a:t>» 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2017 г. – 50,0 тыс. руб.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2018 г. – 50,0 тыс. руб.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2019 г. – 100,0 тыс. руб.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51520" y="4149080"/>
            <a:ext cx="2736304" cy="1872208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Подпрограмма </a:t>
            </a:r>
            <a:r>
              <a:rPr lang="ru-RU" sz="1100" b="1" dirty="0" smtClean="0">
                <a:solidFill>
                  <a:schemeClr val="tx1"/>
                </a:solidFill>
              </a:rPr>
              <a:t>4.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«Поддержка лиц пожилого возраста, проживающих на территории Большемурашкинского муниципального района Нижегородской области и иные мероприятия для ветеранов и инвалидов на </a:t>
            </a:r>
            <a:r>
              <a:rPr lang="ru-RU" sz="1100" b="1" dirty="0" smtClean="0">
                <a:solidFill>
                  <a:schemeClr val="tx1"/>
                </a:solidFill>
              </a:rPr>
              <a:t>201</a:t>
            </a:r>
            <a:r>
              <a:rPr lang="en-US" sz="1100" b="1" dirty="0" smtClean="0">
                <a:solidFill>
                  <a:schemeClr val="tx1"/>
                </a:solidFill>
              </a:rPr>
              <a:t>7</a:t>
            </a:r>
            <a:r>
              <a:rPr lang="ru-RU" sz="1100" b="1" dirty="0" smtClean="0">
                <a:solidFill>
                  <a:schemeClr val="tx1"/>
                </a:solidFill>
              </a:rPr>
              <a:t>-201</a:t>
            </a:r>
            <a:r>
              <a:rPr lang="en-US" sz="1100" b="1" dirty="0" smtClean="0">
                <a:solidFill>
                  <a:schemeClr val="tx1"/>
                </a:solidFill>
              </a:rPr>
              <a:t>9</a:t>
            </a:r>
            <a:r>
              <a:rPr lang="ru-RU" sz="1100" b="1" dirty="0" smtClean="0">
                <a:solidFill>
                  <a:schemeClr val="tx1"/>
                </a:solidFill>
              </a:rPr>
              <a:t> </a:t>
            </a:r>
            <a:r>
              <a:rPr lang="ru-RU" sz="1100" b="1" dirty="0">
                <a:solidFill>
                  <a:schemeClr val="tx1"/>
                </a:solidFill>
              </a:rPr>
              <a:t>годы</a:t>
            </a:r>
            <a:r>
              <a:rPr lang="ru-RU" sz="1100" b="1" dirty="0" smtClean="0">
                <a:solidFill>
                  <a:schemeClr val="tx1"/>
                </a:solidFill>
              </a:rPr>
              <a:t>»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2017 г. – 2 397,5 тыс. руб.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2018 г. – 2 350,4 тыс. руб.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2019 г. – 1 861,1 тыс. руб.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295814" y="4186410"/>
            <a:ext cx="2736304" cy="1834877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Подпрограмма </a:t>
            </a:r>
            <a:r>
              <a:rPr lang="ru-RU" sz="1100" b="1" dirty="0" smtClean="0">
                <a:solidFill>
                  <a:schemeClr val="tx1"/>
                </a:solidFill>
              </a:rPr>
              <a:t>5.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«Поддержка института семьи и иные районные мероприятия в области социальной политики в Большемурашкинском муниципальном районе Нижегородской области  </a:t>
            </a:r>
            <a:endParaRPr lang="ru-RU" sz="11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на 201</a:t>
            </a:r>
            <a:r>
              <a:rPr lang="en-US" sz="1100" b="1" dirty="0" smtClean="0">
                <a:solidFill>
                  <a:schemeClr val="tx1"/>
                </a:solidFill>
              </a:rPr>
              <a:t>7</a:t>
            </a:r>
            <a:r>
              <a:rPr lang="ru-RU" sz="1100" b="1" dirty="0" smtClean="0">
                <a:solidFill>
                  <a:schemeClr val="tx1"/>
                </a:solidFill>
              </a:rPr>
              <a:t>-201</a:t>
            </a:r>
            <a:r>
              <a:rPr lang="en-US" sz="1100" b="1" dirty="0" smtClean="0">
                <a:solidFill>
                  <a:schemeClr val="tx1"/>
                </a:solidFill>
              </a:rPr>
              <a:t>9</a:t>
            </a:r>
            <a:r>
              <a:rPr lang="ru-RU" sz="1100" b="1" dirty="0" smtClean="0">
                <a:solidFill>
                  <a:schemeClr val="tx1"/>
                </a:solidFill>
              </a:rPr>
              <a:t> </a:t>
            </a:r>
            <a:r>
              <a:rPr lang="ru-RU" sz="1100" b="1" dirty="0">
                <a:solidFill>
                  <a:schemeClr val="tx1"/>
                </a:solidFill>
              </a:rPr>
              <a:t>годы</a:t>
            </a:r>
            <a:r>
              <a:rPr lang="ru-RU" sz="1100" b="1" dirty="0" smtClean="0">
                <a:solidFill>
                  <a:schemeClr val="tx1"/>
                </a:solidFill>
              </a:rPr>
              <a:t>»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2017 г. – 526,0 тыс. руб.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2018 г. – 175,0 тыс. руб.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2019 г. – 415,0 тыс. руб.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300192" y="4181475"/>
            <a:ext cx="2736304" cy="1839812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Подпрограмма </a:t>
            </a:r>
            <a:r>
              <a:rPr lang="ru-RU" sz="1100" b="1" dirty="0" smtClean="0">
                <a:solidFill>
                  <a:schemeClr val="tx1"/>
                </a:solidFill>
              </a:rPr>
              <a:t>6.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«</a:t>
            </a:r>
            <a:r>
              <a:rPr lang="ru-RU" sz="1100" b="1" dirty="0">
                <a:solidFill>
                  <a:schemeClr val="tx1"/>
                </a:solidFill>
              </a:rPr>
              <a:t>Поддержка детей сирот и детей, оставшихся без попечения родителей, проживающих на территории Большемурашкинского муниципального района Нижегородской области </a:t>
            </a:r>
            <a:endParaRPr lang="ru-RU" sz="11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на 201</a:t>
            </a:r>
            <a:r>
              <a:rPr lang="en-US" sz="1100" b="1" dirty="0" smtClean="0">
                <a:solidFill>
                  <a:schemeClr val="tx1"/>
                </a:solidFill>
              </a:rPr>
              <a:t>7</a:t>
            </a:r>
            <a:r>
              <a:rPr lang="ru-RU" sz="1100" b="1" dirty="0" smtClean="0">
                <a:solidFill>
                  <a:schemeClr val="tx1"/>
                </a:solidFill>
              </a:rPr>
              <a:t>-201</a:t>
            </a:r>
            <a:r>
              <a:rPr lang="en-US" sz="1100" b="1" dirty="0" smtClean="0">
                <a:solidFill>
                  <a:schemeClr val="tx1"/>
                </a:solidFill>
              </a:rPr>
              <a:t>9</a:t>
            </a:r>
            <a:r>
              <a:rPr lang="ru-RU" sz="1100" b="1" dirty="0" smtClean="0">
                <a:solidFill>
                  <a:schemeClr val="tx1"/>
                </a:solidFill>
              </a:rPr>
              <a:t> </a:t>
            </a:r>
            <a:r>
              <a:rPr lang="ru-RU" sz="1100" b="1" dirty="0">
                <a:solidFill>
                  <a:schemeClr val="tx1"/>
                </a:solidFill>
              </a:rPr>
              <a:t>годы</a:t>
            </a:r>
            <a:r>
              <a:rPr lang="ru-RU" sz="1100" b="1" dirty="0" smtClean="0">
                <a:solidFill>
                  <a:schemeClr val="tx1"/>
                </a:solidFill>
              </a:rPr>
              <a:t>»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2017 г. – 1 237,4 тыс. руб.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2018 г. – 1 318,9 тыс. руб.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2019 г. – 1 482,9 тыс. руб.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2807804" y="6337473"/>
            <a:ext cx="3836382" cy="360040"/>
          </a:xfrm>
          <a:prstGeom prst="downArrow">
            <a:avLst/>
          </a:prstGeom>
          <a:gradFill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lin ang="5400000" scaled="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04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36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704105"/>
              </p:ext>
            </p:extLst>
          </p:nvPr>
        </p:nvGraphicFramePr>
        <p:xfrm>
          <a:off x="323530" y="908720"/>
          <a:ext cx="5184574" cy="42877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8270"/>
                <a:gridCol w="504056"/>
                <a:gridCol w="720080"/>
                <a:gridCol w="749677"/>
                <a:gridCol w="762491"/>
              </a:tblGrid>
              <a:tr h="2684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/>
                </a:tc>
              </a:tr>
              <a:tr h="6170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молодых специалистов со стажем работы до 5 лет к общему числу специалистов в социальных отраслях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/>
                </a:tc>
              </a:tr>
              <a:tr h="4427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работников в предприятиях сельского хозяйства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Не менее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Не менее 30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/>
                </a:tc>
              </a:tr>
              <a:tr h="4427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мероприятий, направленных на социальную адаптацию лиц пожилого возраста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Не менее 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ежегодно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5 ежегодно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Не менее 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ежегодно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/>
                </a:tc>
              </a:tr>
              <a:tr h="4427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объема денежных средств, выделяемых в виде социальной поддержки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не менее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Не менее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/>
                </a:tc>
              </a:tr>
              <a:tr h="4927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мероприятий, направленных на  мероприятия социального характера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Не менее 100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запланированного</a:t>
                      </a: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запланированного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Не менее 100 от запланированного</a:t>
                      </a:r>
                    </a:p>
                  </a:txBody>
                  <a:tcPr marL="64770" marR="39370" marT="39370" marB="6477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504" y="5254750"/>
            <a:ext cx="56747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местного бюджета на </a:t>
            </a:r>
            <a:r>
              <a:rPr lang="ru-RU" sz="1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социальную политику в </a:t>
            </a:r>
            <a:r>
              <a:rPr lang="ru-RU" sz="16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расчете на 1 жителя </a:t>
            </a:r>
            <a:r>
              <a:rPr lang="ru-RU" sz="1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2017-2019 годы ( </a:t>
            </a:r>
            <a:r>
              <a:rPr lang="ru-RU" sz="1600" b="1" dirty="0" err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6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6155103" y="260648"/>
            <a:ext cx="2601838" cy="1747639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150" y="2132856"/>
            <a:ext cx="2620702" cy="174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45371"/>
            <a:ext cx="2620702" cy="17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низ 7"/>
          <p:cNvSpPr/>
          <p:nvPr/>
        </p:nvSpPr>
        <p:spPr>
          <a:xfrm>
            <a:off x="2563019" y="188640"/>
            <a:ext cx="3836382" cy="432048"/>
          </a:xfrm>
          <a:prstGeom prst="downArrow">
            <a:avLst/>
          </a:prstGeom>
          <a:gradFill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lin ang="5400000" scaled="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547500"/>
              </p:ext>
            </p:extLst>
          </p:nvPr>
        </p:nvGraphicFramePr>
        <p:xfrm>
          <a:off x="323528" y="6096760"/>
          <a:ext cx="5688632" cy="54864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871345"/>
                <a:gridCol w="1871345"/>
                <a:gridCol w="1945942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8375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37</a:t>
            </a:fld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12218" y="260648"/>
            <a:ext cx="8496944" cy="1080120"/>
          </a:xfrm>
          <a:prstGeom prst="roundRect">
            <a:avLst/>
          </a:prstGeom>
          <a:gradFill flip="none" rotWithShape="1">
            <a:gsLst>
              <a:gs pos="0">
                <a:srgbClr val="CCFF66"/>
              </a:gs>
              <a:gs pos="53000">
                <a:srgbClr val="FFFF00"/>
              </a:gs>
              <a:gs pos="100000">
                <a:srgbClr val="92D050"/>
              </a:gs>
            </a:gsLst>
            <a:lin ang="13500000" scaled="1"/>
            <a:tileRect/>
          </a:gradFill>
          <a:ln>
            <a:solidFill>
              <a:srgbClr val="00B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социальной и инженерной инфраструктуры Большемурашкинского муниципального района Нижегородской области на 2015-2017 годы»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бюджете на 2017 год запланирована в сумме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3 584,8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18771" y="1556792"/>
            <a:ext cx="8490391" cy="720080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материальной базы развития социальной инженерной инфраструктуры для обеспечения решения главной стратегической цели - повышение качества жизни населения  Большемурашкинского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2420888"/>
            <a:ext cx="3384376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03179"/>
            <a:ext cx="3384376" cy="199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741634"/>
              </p:ext>
            </p:extLst>
          </p:nvPr>
        </p:nvGraphicFramePr>
        <p:xfrm>
          <a:off x="3995936" y="2564904"/>
          <a:ext cx="4824537" cy="15841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11608"/>
                <a:gridCol w="715945"/>
                <a:gridCol w="796984"/>
              </a:tblGrid>
              <a:tr h="4704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</a:t>
                      </a:r>
                      <a:r>
                        <a:rPr lang="ru-RU" sz="1100" dirty="0" smtClean="0">
                          <a:effectLst/>
                        </a:rPr>
                        <a:t>показателя </a:t>
                      </a:r>
                      <a:r>
                        <a:rPr lang="ru-RU" sz="1100" dirty="0">
                          <a:effectLst/>
                        </a:rPr>
                        <a:t>(индикатора) 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Ед. изм.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2017 </a:t>
                      </a:r>
                      <a:r>
                        <a:rPr lang="ru-RU" sz="1100" dirty="0">
                          <a:effectLst/>
                        </a:rPr>
                        <a:t>год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3936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газификации домов и квартир сетевым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газом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во  всех населенных пунктах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95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Обеспеченность населения питьевой водой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Ввод жилья при участии федерального и областного бюджетов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кв. м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4 365,92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1520" y="4797152"/>
            <a:ext cx="4968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 в рамках Программы будут направлены:</a:t>
            </a:r>
          </a:p>
          <a:p>
            <a:pPr marL="171450" indent="-171450" algn="just">
              <a:buFontTx/>
              <a:buChar char="-"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переселение граждан из аварийного жилищного фонда – 1 500 тыс. руб.;</a:t>
            </a:r>
          </a:p>
          <a:p>
            <a:pPr marL="171450" indent="-171450" algn="just">
              <a:buFontTx/>
              <a:buChar char="-"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проектные работы по газоснабжению Дома культуры и детского сада в с.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Кишкино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1 684,8 тыс. руб.;</a:t>
            </a:r>
          </a:p>
          <a:p>
            <a:pPr marL="171450" indent="-171450" algn="just">
              <a:buFontTx/>
              <a:buChar char="-"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подведение социально-инженерной инфраструктуры у домам граждан, переселенных из аварийного жилищного фонда – 400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39199495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38</a:t>
            </a:fld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12218" y="260648"/>
            <a:ext cx="8496944" cy="1080120"/>
          </a:xfrm>
          <a:prstGeom prst="roundRect">
            <a:avLst/>
          </a:prstGeom>
          <a:gradFill flip="none" rotWithShape="1">
            <a:gsLst>
              <a:gs pos="0">
                <a:srgbClr val="CCFF66"/>
              </a:gs>
              <a:gs pos="53000">
                <a:srgbClr val="FFFF00"/>
              </a:gs>
              <a:gs pos="100000">
                <a:srgbClr val="92D050"/>
              </a:gs>
            </a:gsLst>
            <a:lin ang="13500000" scaled="1"/>
            <a:tileRect/>
          </a:gradFill>
          <a:ln>
            <a:solidFill>
              <a:srgbClr val="00B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«Повышение  эффективности муниципального управления Большемурашкинского муниципального района Нижегородской области на 2015-2017 годы»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бюджете на 2017 год запланирована в сумме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25 588,7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18771" y="1556792"/>
            <a:ext cx="8490391" cy="720080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</a:rPr>
              <a:t>С</a:t>
            </a:r>
            <a:r>
              <a:rPr lang="ru-RU" sz="1400" dirty="0" smtClean="0">
                <a:solidFill>
                  <a:schemeClr val="tx1"/>
                </a:solidFill>
              </a:rPr>
              <a:t>оздание </a:t>
            </a:r>
            <a:r>
              <a:rPr lang="ru-RU" sz="1400" dirty="0">
                <a:solidFill>
                  <a:schemeClr val="tx1"/>
                </a:solidFill>
              </a:rPr>
              <a:t>условий для повышения эффективности муниципального </a:t>
            </a:r>
            <a:r>
              <a:rPr lang="ru-RU" sz="1400" dirty="0" smtClean="0">
                <a:solidFill>
                  <a:schemeClr val="tx1"/>
                </a:solidFill>
              </a:rPr>
              <a:t>управления, </a:t>
            </a:r>
            <a:r>
              <a:rPr lang="ru-RU" sz="1400" dirty="0">
                <a:solidFill>
                  <a:schemeClr val="tx1"/>
                </a:solidFill>
              </a:rPr>
              <a:t>развития местного самоуправления и муниципальной службы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2733199" y="2420888"/>
            <a:ext cx="3836382" cy="576064"/>
          </a:xfrm>
          <a:prstGeom prst="downArrow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Подпрограммы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32423" y="3212976"/>
            <a:ext cx="2791630" cy="1584176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Подпрограмма 1.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Повышение </a:t>
            </a:r>
            <a:r>
              <a:rPr lang="ru-RU" sz="1100" dirty="0">
                <a:solidFill>
                  <a:schemeClr val="tx1"/>
                </a:solidFill>
              </a:rPr>
              <a:t>эффективности муниципального управления, развитие местного самоуправления и муниципальной службы Большемурашкинского муниципального района Нижегородской области на </a:t>
            </a:r>
            <a:r>
              <a:rPr lang="ru-RU" sz="1100" dirty="0" smtClean="0">
                <a:solidFill>
                  <a:schemeClr val="tx1"/>
                </a:solidFill>
              </a:rPr>
              <a:t>2015-2017 годы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в</a:t>
            </a:r>
            <a:r>
              <a:rPr lang="ru-RU" sz="1100" b="1" dirty="0" smtClean="0">
                <a:solidFill>
                  <a:schemeClr val="tx1"/>
                </a:solidFill>
              </a:rPr>
              <a:t> сумме 100,0 тыс. руб.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3203848" y="3212976"/>
            <a:ext cx="2583904" cy="1584176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Подпрограмма 2.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</a:rPr>
              <a:t>Развитие ресурсного обеспечения и юридическая поддержка органов местного самоуправления Большемурашкинского муниципального района Нижегородской области на 2015-2017 </a:t>
            </a:r>
            <a:r>
              <a:rPr lang="ru-RU" sz="1100" dirty="0" smtClean="0">
                <a:solidFill>
                  <a:schemeClr val="tx1"/>
                </a:solidFill>
              </a:rPr>
              <a:t>годы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в</a:t>
            </a:r>
            <a:r>
              <a:rPr lang="ru-RU" sz="1100" b="1" dirty="0" smtClean="0">
                <a:solidFill>
                  <a:schemeClr val="tx1"/>
                </a:solidFill>
              </a:rPr>
              <a:t> сумме 1 698,6 тыс. руб.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6117532" y="2996952"/>
            <a:ext cx="2702940" cy="1800200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Подпрограмма 3.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Обеспечение внедрения и развития механизма предупреждения коррупции, выявления и разрешения конфликта интересов в Большемурашкинском муниципальном районе Нижегородской области на 2015-2017 годы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в сумме 0,0 тыс. руб</a:t>
            </a:r>
            <a:r>
              <a:rPr lang="ru-RU" sz="1100" dirty="0" smtClean="0">
                <a:solidFill>
                  <a:schemeClr val="tx1"/>
                </a:solidFill>
              </a:rPr>
              <a:t>.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32423" y="5013176"/>
            <a:ext cx="2791630" cy="1584176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Подпрограмма 4.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</a:rPr>
              <a:t>Предоставление социальных гарантий лицам, замещающим муниципальные должности, должности муниципальной службы и служащим органов местного самоуправления Большемурашкинского муниципального района Нижегородской области на 2015-2017 </a:t>
            </a:r>
            <a:r>
              <a:rPr lang="ru-RU" sz="1100" dirty="0" smtClean="0">
                <a:solidFill>
                  <a:schemeClr val="tx1"/>
                </a:solidFill>
              </a:rPr>
              <a:t>годы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в сумме 4 669,0 тыс. руб.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6073187" y="4986858"/>
            <a:ext cx="2791630" cy="1584176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Подпрограмма 5.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</a:rPr>
              <a:t>Обеспечение реализации муниципальной программы  «Повышение эффективности муниципального управления Большемурашкинского муниципального района Нижегородской области </a:t>
            </a:r>
            <a:r>
              <a:rPr lang="ru-RU" sz="1100" dirty="0" smtClean="0">
                <a:solidFill>
                  <a:schemeClr val="tx1"/>
                </a:solidFill>
              </a:rPr>
              <a:t>н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а </a:t>
            </a:r>
            <a:r>
              <a:rPr lang="ru-RU" sz="1100" dirty="0">
                <a:solidFill>
                  <a:schemeClr val="tx1"/>
                </a:solidFill>
              </a:rPr>
              <a:t>2015-2017 </a:t>
            </a:r>
            <a:r>
              <a:rPr lang="ru-RU" sz="1100" dirty="0" smtClean="0">
                <a:solidFill>
                  <a:schemeClr val="tx1"/>
                </a:solidFill>
              </a:rPr>
              <a:t>годы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в сумме </a:t>
            </a:r>
            <a:r>
              <a:rPr lang="ru-RU" sz="1100" b="1" smtClean="0">
                <a:solidFill>
                  <a:schemeClr val="tx1"/>
                </a:solidFill>
              </a:rPr>
              <a:t>19 091,1 </a:t>
            </a:r>
            <a:r>
              <a:rPr lang="ru-RU" sz="1100" b="1" dirty="0" smtClean="0">
                <a:solidFill>
                  <a:schemeClr val="tx1"/>
                </a:solidFill>
              </a:rPr>
              <a:t>тыс. руб.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3133230" y="5778946"/>
            <a:ext cx="2858487" cy="936104"/>
          </a:xfrm>
          <a:prstGeom prst="downArrow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8837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61F6A53-3CAA-4B6E-8049-A0505713C5E0}" type="slidenum">
              <a:rPr lang="ru-RU" smtClean="0"/>
              <a:t>39</a:t>
            </a:fld>
            <a:endParaRPr lang="ru-RU" dirty="0"/>
          </a:p>
        </p:txBody>
      </p:sp>
      <p:sp>
        <p:nvSpPr>
          <p:cNvPr id="3" name="Стрелка вниз 2"/>
          <p:cNvSpPr/>
          <p:nvPr/>
        </p:nvSpPr>
        <p:spPr>
          <a:xfrm>
            <a:off x="2555776" y="116632"/>
            <a:ext cx="3836382" cy="576064"/>
          </a:xfrm>
          <a:prstGeom prst="downArrow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727056"/>
              </p:ext>
            </p:extLst>
          </p:nvPr>
        </p:nvGraphicFramePr>
        <p:xfrm>
          <a:off x="395536" y="908720"/>
          <a:ext cx="8352928" cy="554599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57194"/>
                <a:gridCol w="1039787"/>
                <a:gridCol w="1018649"/>
                <a:gridCol w="1018649"/>
                <a:gridCol w="1018649"/>
              </a:tblGrid>
              <a:tr h="331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(индикатора)  </a:t>
                      </a:r>
                      <a:endParaRPr lang="ru-RU" sz="11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цели 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2015 год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99CC"/>
                    </a:solidFill>
                  </a:tcPr>
                </a:tc>
              </a:tr>
              <a:tr h="8007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1.Доля принятия необходимых муниципальных правовых актов по вопросам местного значения, развития муниципальной службы, реализации иных полномочий органов местного самоуправления в соответствии с требованиями законодательства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</a:tr>
              <a:tr h="8007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2.Количество муниципальных служащих, прошедших повышение квалификации, переподготовку, стажировку, принявших участие в семинарах, тренингах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от запланированного)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чел)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(21 чел.)</a:t>
                      </a: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(21 чел.)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(21 чел.)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</a:tr>
              <a:tr h="3202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3.Муниципальные служащие, успешно прошедшие испытание при поступлении на работу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</a:tr>
              <a:tr h="8007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4.Соответствие доли муниципальных служащих, имеющих право на предоставление социальных гарантий в соответствии с законодательством о муниципальной службе и получаемых социальные гарантии в соответствии с Программой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</a:tr>
              <a:tr h="3523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5.Количесво муниципальных служащих имеющих высшее профессиональное образование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не менее 95</a:t>
                      </a: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98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</a:tr>
              <a:tr h="48044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6.Количество муниципальных служащих, подлежащих аттестации и прошедших аттестацию в отчетном году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не менее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5 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не менее 5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</a:tr>
              <a:tr h="3202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7.Доля рассмотренных обращений граждан в общем количестве о коррупционных правонарушениях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</a:tr>
              <a:tr h="6405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Доля действующих нормативных правовых актов органов местного самоуправления района и их проектов, прошедших антикоррупционную экспертизу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</a:tr>
              <a:tr h="48044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Оснащение рабочих мест муниципальных служащих компьютерной техникой и расходными материалами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8272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66" y="188640"/>
            <a:ext cx="3194247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27376" y="476672"/>
            <a:ext cx="56166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2060"/>
                  </a:solidFill>
                </a:ln>
                <a:gradFill>
                  <a:gsLst>
                    <a:gs pos="0">
                      <a:srgbClr val="00B0F0"/>
                    </a:gs>
                    <a:gs pos="25000">
                      <a:srgbClr val="0000FF"/>
                    </a:gs>
                    <a:gs pos="50000">
                      <a:srgbClr val="00B0F0"/>
                    </a:gs>
                    <a:gs pos="75000">
                      <a:srgbClr val="0000FF"/>
                    </a:gs>
                    <a:gs pos="100000">
                      <a:srgbClr val="00B0F0"/>
                    </a:gs>
                  </a:gsLst>
                  <a:lin ang="54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</a:t>
            </a:r>
          </a:p>
          <a:p>
            <a:pPr algn="ctr"/>
            <a:r>
              <a:rPr lang="ru-RU" sz="2000" b="1" dirty="0" smtClean="0">
                <a:ln>
                  <a:solidFill>
                    <a:srgbClr val="002060"/>
                  </a:solidFill>
                </a:ln>
                <a:gradFill>
                  <a:gsLst>
                    <a:gs pos="0">
                      <a:srgbClr val="00B0F0"/>
                    </a:gs>
                    <a:gs pos="25000">
                      <a:srgbClr val="0000FF"/>
                    </a:gs>
                    <a:gs pos="50000">
                      <a:srgbClr val="00B0F0"/>
                    </a:gs>
                    <a:gs pos="75000">
                      <a:srgbClr val="0000FF"/>
                    </a:gs>
                    <a:gs pos="100000">
                      <a:srgbClr val="00B0F0"/>
                    </a:gs>
                  </a:gsLst>
                  <a:lin ang="54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Большемурашкинского муниципального района!</a:t>
            </a:r>
            <a:endParaRPr lang="ru-RU" sz="2000" b="1" dirty="0">
              <a:ln>
                <a:solidFill>
                  <a:srgbClr val="002060"/>
                </a:solidFill>
              </a:ln>
              <a:gradFill>
                <a:gsLst>
                  <a:gs pos="0">
                    <a:srgbClr val="00B0F0"/>
                  </a:gs>
                  <a:gs pos="25000">
                    <a:srgbClr val="0000FF"/>
                  </a:gs>
                  <a:gs pos="50000">
                    <a:srgbClr val="00B0F0"/>
                  </a:gs>
                  <a:gs pos="75000">
                    <a:srgbClr val="0000FF"/>
                  </a:gs>
                  <a:gs pos="100000">
                    <a:srgbClr val="00B0F0"/>
                  </a:gs>
                </a:gsLst>
                <a:lin ang="5400000" scaled="0"/>
              </a:gra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3666" y="2636912"/>
            <a:ext cx="86108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Эффективное, ответственное и прозрачное управление муниципальными финансами Большемурашкинского муниципального района является базовым условием достижения стратегических целей социально-экономического развития Большемурашкинского муниципального района. Одно из ключевых задач бюджетной политики Большемурашкинского муниципального района на 2017 год плановый период 2018 и 2019 годов является обеспечение прозрачности и открытости бюджетного процесса.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Для привлечения большего количества граждан района к участию в обсуждении вопросов формирования бюджета Большемурашкинского муниципального района и его исполнения разработан «Бюджет для граждан». «Бюджет для граждан» предназначен, прежде всего, для жителей, не обладающих специальными знаниями в сфере бюджетного законодательства. Информация, размещаемая в  разделе «Бюджет для граждан», в доступной форме знакомит граждан с основными целями, задачами и приоритетными направлениями бюджетной политики Большемурашкинского муниципального района, с основными характеристиками бюджета района и результатами его исполнения.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Надеемся, что представление бюджета и бюджетного процесса  в понятной для жителей форме повысит уровень общественного участия граждан в бюджетном процессе Большемурашкинского муниципального района.</a:t>
            </a:r>
          </a:p>
          <a:p>
            <a:pPr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уважением,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администрации Большемурашкинского муниципального района                                 Н.А. Беляков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31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9991" y="1124744"/>
            <a:ext cx="2347706" cy="155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5013176"/>
            <a:ext cx="2347706" cy="151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40</a:t>
            </a:fld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09894" y="116632"/>
            <a:ext cx="8496944" cy="720080"/>
          </a:xfrm>
          <a:prstGeom prst="roundRect">
            <a:avLst/>
          </a:prstGeom>
          <a:gradFill flip="none" rotWithShape="1">
            <a:gsLst>
              <a:gs pos="0">
                <a:srgbClr val="CCFF66"/>
              </a:gs>
              <a:gs pos="53000">
                <a:srgbClr val="FFFF00"/>
              </a:gs>
              <a:gs pos="100000">
                <a:srgbClr val="92D050"/>
              </a:gs>
            </a:gsLst>
            <a:lin ang="13500000" scaled="1"/>
            <a:tileRect/>
          </a:gradFill>
          <a:ln>
            <a:solidFill>
              <a:srgbClr val="00B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агропромышленного комплекса Большемурашкинского муниципального района Нижегородской области»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в бюджете на: 2017 г.–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27 466,8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2018 г.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27 524,0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2019 г.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27 348,6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10213" y="980728"/>
            <a:ext cx="5889979" cy="720080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производственно-финансовой деятельности сельскохозяйственных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и обеспечение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условий для реализации муниципальной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1750502"/>
            <a:ext cx="3456383" cy="1246449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Подпрограмма 1.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«Развитие </a:t>
            </a:r>
            <a:r>
              <a:rPr lang="ru-RU" sz="1200" dirty="0">
                <a:solidFill>
                  <a:schemeClr val="tx1"/>
                </a:solidFill>
              </a:rPr>
              <a:t>сельского хозяйства Большемурашкинского муниципального района Нижегородской области» </a:t>
            </a:r>
            <a:r>
              <a:rPr lang="ru-RU" sz="1200" dirty="0" smtClean="0">
                <a:solidFill>
                  <a:schemeClr val="tx1"/>
                </a:solidFill>
              </a:rPr>
              <a:t>до </a:t>
            </a:r>
            <a:r>
              <a:rPr lang="ru-RU" sz="1200" dirty="0">
                <a:solidFill>
                  <a:schemeClr val="tx1"/>
                </a:solidFill>
              </a:rPr>
              <a:t>2020 года </a:t>
            </a:r>
            <a:endParaRPr lang="ru-RU" sz="1200" dirty="0" smtClean="0">
              <a:solidFill>
                <a:schemeClr val="tx1"/>
              </a:solidFill>
            </a:endParaRP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2017 г. – 23 514,9 тыс. руб.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2018 г. – 23 572,1 тыс. руб.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2019 г. – 23 351,5 тыс. руб.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923928" y="1750502"/>
            <a:ext cx="2448272" cy="1246449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Подпрограмма 2.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«Обеспечение реализации </a:t>
            </a:r>
            <a:r>
              <a:rPr lang="ru-RU" sz="1200" dirty="0">
                <a:solidFill>
                  <a:schemeClr val="tx1"/>
                </a:solidFill>
              </a:rPr>
              <a:t>муниципальной </a:t>
            </a:r>
            <a:r>
              <a:rPr lang="ru-RU" sz="1200" dirty="0" smtClean="0">
                <a:solidFill>
                  <a:schemeClr val="tx1"/>
                </a:solidFill>
              </a:rPr>
              <a:t>программы»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2017 г. – </a:t>
            </a:r>
            <a:r>
              <a:rPr lang="ru-RU" sz="1100" b="1" dirty="0" smtClean="0">
                <a:solidFill>
                  <a:schemeClr val="tx1"/>
                </a:solidFill>
              </a:rPr>
              <a:t>3 951,9 тыс. руб.</a:t>
            </a:r>
            <a:endParaRPr lang="ru-RU" sz="1100" b="1" dirty="0">
              <a:solidFill>
                <a:schemeClr val="tx1"/>
              </a:solidFill>
            </a:endParaRP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2018 г. </a:t>
            </a:r>
            <a:r>
              <a:rPr lang="ru-RU" sz="1100" b="1" dirty="0" smtClean="0">
                <a:solidFill>
                  <a:schemeClr val="tx1"/>
                </a:solidFill>
              </a:rPr>
              <a:t>– 3 951,9 тыс. руб.</a:t>
            </a:r>
            <a:endParaRPr lang="ru-RU" sz="1100" b="1" dirty="0">
              <a:solidFill>
                <a:schemeClr val="tx1"/>
              </a:solidFill>
            </a:endParaRP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2019 г. </a:t>
            </a:r>
            <a:r>
              <a:rPr lang="ru-RU" sz="1100" b="1" dirty="0" smtClean="0">
                <a:solidFill>
                  <a:schemeClr val="tx1"/>
                </a:solidFill>
              </a:rPr>
              <a:t>– 3 997,1 тыс. руб.</a:t>
            </a:r>
            <a:endParaRPr lang="ru-RU" sz="1100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562440"/>
              </p:ext>
            </p:extLst>
          </p:nvPr>
        </p:nvGraphicFramePr>
        <p:xfrm>
          <a:off x="203702" y="3065532"/>
          <a:ext cx="6199784" cy="36804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723071"/>
                <a:gridCol w="718300"/>
                <a:gridCol w="585787"/>
                <a:gridCol w="585787"/>
                <a:gridCol w="586839"/>
              </a:tblGrid>
              <a:tr h="3436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</a:t>
                      </a:r>
                      <a:r>
                        <a:rPr lang="ru-RU" sz="1000" dirty="0" smtClean="0">
                          <a:effectLst/>
                        </a:rPr>
                        <a:t>показателя </a:t>
                      </a:r>
                      <a:r>
                        <a:rPr lang="ru-RU" sz="1000" dirty="0">
                          <a:effectLst/>
                        </a:rPr>
                        <a:t>(индикатора)  цели Программы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Ед. изм.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2017</a:t>
                      </a:r>
                      <a:r>
                        <a:rPr lang="ru-RU" sz="1000" baseline="0" dirty="0" smtClean="0">
                          <a:effectLst/>
                        </a:rPr>
                        <a:t> </a:t>
                      </a:r>
                      <a:r>
                        <a:rPr lang="ru-RU" sz="1000" dirty="0" smtClean="0">
                          <a:effectLst/>
                        </a:rPr>
                        <a:t>год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2018 год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2019 </a:t>
                      </a:r>
                      <a:r>
                        <a:rPr lang="ru-RU" sz="1000" dirty="0">
                          <a:effectLst/>
                        </a:rPr>
                        <a:t>год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343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Среднемесячная номинальная заработная плата в сельском хозяйстве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руб.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15450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17000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18700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718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Удельный вес прибыльных сельскохозяйственных организаций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78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78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78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343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Валовая продукция сельского хозяйства во всех категориях хозяйств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млн. руб.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683,9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684,6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685,3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343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Производство продукции растениеводства в хозяйствах всех категорий: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718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зерновые и зернобобовые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 тонн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17400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17480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17500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718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картофель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тонн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6589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6612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6634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718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овощи открытого и защищенного грунта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тонн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2822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2838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2912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343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Производство продукции животноводства в хозяйствах всех категорий: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718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скот и птица на убой (в живом весе)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тонн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492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496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499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718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молоко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тонн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7800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8000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8200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718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яйцо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тыс. шт</a:t>
                      </a:r>
                      <a:r>
                        <a:rPr lang="ru-RU" sz="1000" dirty="0">
                          <a:effectLst/>
                        </a:rPr>
                        <a:t>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6873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Укомплектованность должностей муниципальной службы в управлении сельского хозяйства администрации Большемурашкинского муниципального района  Нижегородской области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27254"/>
            <a:ext cx="234770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79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41</a:t>
            </a:fld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09894" y="116632"/>
            <a:ext cx="8496944" cy="1080120"/>
          </a:xfrm>
          <a:prstGeom prst="roundRect">
            <a:avLst/>
          </a:prstGeom>
          <a:gradFill flip="none" rotWithShape="1">
            <a:gsLst>
              <a:gs pos="0">
                <a:srgbClr val="CCFF66"/>
              </a:gs>
              <a:gs pos="53000">
                <a:srgbClr val="FFFF00"/>
              </a:gs>
              <a:gs pos="100000">
                <a:srgbClr val="92D050"/>
              </a:gs>
            </a:gsLst>
            <a:lin ang="13500000" scaled="1"/>
            <a:tileRect/>
          </a:gradFill>
          <a:ln>
            <a:solidFill>
              <a:srgbClr val="00B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пассажирского автотранспорта  Большемурашкинского муниципального района на 2017-2020 годы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в бюджете на: 2017 г.–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3 000,0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2018 г.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900,0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2019 г.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3 000,0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23528" y="1412776"/>
            <a:ext cx="5243684" cy="720080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</a:rPr>
              <a:t>обеспечение населения услугами пассажирского автотранспорта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879" y="1340767"/>
            <a:ext cx="3267617" cy="245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879" y="4005064"/>
            <a:ext cx="3267617" cy="209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3568" y="2360894"/>
            <a:ext cx="3192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Основные задачи Программы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15694413"/>
              </p:ext>
            </p:extLst>
          </p:nvPr>
        </p:nvGraphicFramePr>
        <p:xfrm>
          <a:off x="332731" y="2924944"/>
          <a:ext cx="4681239" cy="3360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562662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998520747"/>
              </p:ext>
            </p:extLst>
          </p:nvPr>
        </p:nvGraphicFramePr>
        <p:xfrm>
          <a:off x="1652558" y="1249969"/>
          <a:ext cx="7095906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592870"/>
              </p:ext>
            </p:extLst>
          </p:nvPr>
        </p:nvGraphicFramePr>
        <p:xfrm>
          <a:off x="501989" y="4581128"/>
          <a:ext cx="7883318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80355"/>
                <a:gridCol w="1238334"/>
                <a:gridCol w="1326786"/>
                <a:gridCol w="133784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</a:p>
                    <a:p>
                      <a:pPr algn="ctr"/>
                      <a:endParaRPr lang="ru-RU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0522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13 699,0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14 775,7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17 636,1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21893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3264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5 299,7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4 651,5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2 837,1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24636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19 418,3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846,8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20 892,8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402280" y="4222226"/>
            <a:ext cx="983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42</a:t>
            </a:fld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83568" y="188640"/>
            <a:ext cx="7848872" cy="792088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направляемые в бюджеты поселений</a:t>
            </a:r>
          </a:p>
        </p:txBody>
      </p:sp>
    </p:spTree>
    <p:extLst>
      <p:ext uri="{BB962C8B-B14F-4D97-AF65-F5344CB8AC3E}">
        <p14:creationId xmlns:p14="http://schemas.microsoft.com/office/powerpoint/2010/main" val="381741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83568" y="188640"/>
            <a:ext cx="7848872" cy="504056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08720"/>
            <a:ext cx="8568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-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совокупность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долговых обязательств муниципального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образования.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Budg1\Desktop\Бюджет для граждан\01221574f20693166a9470d2071bde2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23953"/>
            <a:ext cx="273903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udg1\Desktop\Бюджет для граждан\909_2015030162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533" y="1216497"/>
            <a:ext cx="3333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764416043"/>
              </p:ext>
            </p:extLst>
          </p:nvPr>
        </p:nvGraphicFramePr>
        <p:xfrm>
          <a:off x="611560" y="1412776"/>
          <a:ext cx="4824536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034836"/>
              </p:ext>
            </p:extLst>
          </p:nvPr>
        </p:nvGraphicFramePr>
        <p:xfrm>
          <a:off x="3059831" y="5013176"/>
          <a:ext cx="583265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1"/>
                <a:gridCol w="1008112"/>
                <a:gridCol w="1008112"/>
                <a:gridCol w="1008112"/>
                <a:gridCol w="1008113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На</a:t>
                      </a:r>
                    </a:p>
                    <a:p>
                      <a:pPr algn="ctr"/>
                      <a:r>
                        <a:rPr lang="ru-RU" sz="1100" dirty="0" smtClean="0"/>
                        <a:t> 01.01.2017 г.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На </a:t>
                      </a:r>
                    </a:p>
                    <a:p>
                      <a:pPr algn="ctr"/>
                      <a:r>
                        <a:rPr lang="ru-RU" sz="1100" dirty="0" smtClean="0"/>
                        <a:t>01.01.2018 г.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На</a:t>
                      </a:r>
                    </a:p>
                    <a:p>
                      <a:pPr algn="ctr"/>
                      <a:r>
                        <a:rPr lang="ru-RU" sz="1100" dirty="0" smtClean="0"/>
                        <a:t> 01.01.2019 г.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На </a:t>
                      </a:r>
                    </a:p>
                    <a:p>
                      <a:pPr algn="ctr"/>
                      <a:r>
                        <a:rPr lang="ru-RU" sz="1100" dirty="0" smtClean="0"/>
                        <a:t>01.01.2020 г.</a:t>
                      </a:r>
                      <a:endParaRPr lang="ru-RU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Бюджетные</a:t>
                      </a:r>
                      <a:r>
                        <a:rPr lang="ru-RU" sz="1200" baseline="0" dirty="0" smtClean="0"/>
                        <a:t> кредиты, полученные из областного бюджета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4 456,9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2 556,9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6 50,0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956376" y="4691607"/>
            <a:ext cx="847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(тыс. руб.)</a:t>
            </a:r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275856" y="4571156"/>
            <a:ext cx="4478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предел муниципальный долга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750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44</a:t>
            </a:fld>
            <a:endParaRPr lang="ru-RU" dirty="0"/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5076056" y="1628800"/>
            <a:ext cx="3744416" cy="1800200"/>
          </a:xfrm>
          <a:prstGeom prst="downArrowCallout">
            <a:avLst/>
          </a:prstGeom>
          <a:solidFill>
            <a:srgbClr val="CC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Источники финансирования дефицита бюджета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(2017 г. – 1 561,7 тыс. руб.,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2018 г. – 1 682,7 тыс. руб.,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2019 г. – 0,0 тыс. руб.)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76056" y="3717032"/>
            <a:ext cx="3744416" cy="1656184"/>
          </a:xfrm>
          <a:prstGeom prst="round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Остатки средств местного бюджета на начало текущего финансового года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(2017 </a:t>
            </a:r>
            <a:r>
              <a:rPr lang="ru-RU" sz="1200" dirty="0">
                <a:solidFill>
                  <a:schemeClr val="tx1"/>
                </a:solidFill>
              </a:rPr>
              <a:t>г. – </a:t>
            </a:r>
            <a:r>
              <a:rPr lang="ru-RU" sz="1200" dirty="0" smtClean="0">
                <a:solidFill>
                  <a:schemeClr val="tx1"/>
                </a:solidFill>
              </a:rPr>
              <a:t>1 561,7 </a:t>
            </a:r>
            <a:r>
              <a:rPr lang="ru-RU" sz="1200" dirty="0">
                <a:solidFill>
                  <a:schemeClr val="tx1"/>
                </a:solidFill>
              </a:rPr>
              <a:t>тыс. руб</a:t>
            </a:r>
            <a:r>
              <a:rPr lang="ru-RU" sz="1200" dirty="0" smtClean="0">
                <a:solidFill>
                  <a:schemeClr val="tx1"/>
                </a:solidFill>
              </a:rPr>
              <a:t>.,</a:t>
            </a:r>
            <a:endParaRPr lang="ru-RU" sz="1200" dirty="0">
              <a:solidFill>
                <a:schemeClr val="tx1"/>
              </a:solidFill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2018 г. – </a:t>
            </a:r>
            <a:r>
              <a:rPr lang="ru-RU" sz="1200" dirty="0" smtClean="0">
                <a:solidFill>
                  <a:schemeClr val="tx1"/>
                </a:solidFill>
              </a:rPr>
              <a:t>1 682,7 </a:t>
            </a:r>
            <a:r>
              <a:rPr lang="ru-RU" sz="1200" dirty="0">
                <a:solidFill>
                  <a:schemeClr val="tx1"/>
                </a:solidFill>
              </a:rPr>
              <a:t>тыс. руб</a:t>
            </a:r>
            <a:r>
              <a:rPr lang="ru-RU" sz="1200" dirty="0" smtClean="0">
                <a:solidFill>
                  <a:schemeClr val="tx1"/>
                </a:solidFill>
              </a:rPr>
              <a:t>.,</a:t>
            </a:r>
            <a:endParaRPr lang="ru-RU" sz="1200" dirty="0">
              <a:solidFill>
                <a:schemeClr val="tx1"/>
              </a:solidFill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2019 г. – 0,0 тыс. руб</a:t>
            </a:r>
            <a:r>
              <a:rPr lang="ru-RU" sz="1200" dirty="0" smtClean="0">
                <a:solidFill>
                  <a:schemeClr val="tx1"/>
                </a:solidFill>
              </a:rPr>
              <a:t>.)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72" y="1988840"/>
            <a:ext cx="4634880" cy="3089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715963" y="219150"/>
            <a:ext cx="7848872" cy="792088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бюджета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2017-2019 гг.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6077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88" y="908718"/>
            <a:ext cx="3865303" cy="2840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604886" y="1052736"/>
            <a:ext cx="403951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Разработчиком презентации «Бюджет для граждан» является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Большемурашкинского муниципального района.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Основные задачи: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 на очередной финансовый год и плановый период;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исполнения бюджета;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финансового контроля за исполнением бюджета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371749"/>
              </p:ext>
            </p:extLst>
          </p:nvPr>
        </p:nvGraphicFramePr>
        <p:xfrm>
          <a:off x="447996" y="3759023"/>
          <a:ext cx="8313780" cy="29193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56890"/>
                <a:gridCol w="415689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Контактная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772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финансового управления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Лобанова Наталья Валентиновна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046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606360, Нижегородская обл.,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р.п. Большое Мурашкино, ул. Свободы, д.86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1836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Телефон, факс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(83167) 5-12-57, (83167) 5-12-37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электронной почты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raifobmr@mts-nn.ru</a:t>
                      </a: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Информационный ресурс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http://www.admbmur.ru/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 работы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8-00 до 17-00 (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Пт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до 16-00)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Перерыв на обед с 12-00 до 13-00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Выходные дни –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45</a:t>
            </a:fld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43690" y="144088"/>
            <a:ext cx="7848872" cy="548608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финансовом управлении</a:t>
            </a:r>
          </a:p>
        </p:txBody>
      </p:sp>
    </p:spTree>
    <p:extLst>
      <p:ext uri="{BB962C8B-B14F-4D97-AF65-F5344CB8AC3E}">
        <p14:creationId xmlns:p14="http://schemas.microsoft.com/office/powerpoint/2010/main" val="61192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1916832"/>
            <a:ext cx="7772400" cy="1851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СПАСИБО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 ВНИМАНИЕ!</a:t>
            </a:r>
            <a:b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5867400"/>
            <a:ext cx="6400800" cy="762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администрации Большемурашкинского муниципального района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08597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27584" y="225658"/>
            <a:ext cx="7848872" cy="540931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«бюджет для граждан»?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3"/>
          <p:cNvSpPr txBox="1">
            <a:spLocks/>
          </p:cNvSpPr>
          <p:nvPr/>
        </p:nvSpPr>
        <p:spPr>
          <a:xfrm>
            <a:off x="606388" y="980728"/>
            <a:ext cx="8291264" cy="165618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- документ, содержащий основные положения проекта бюджета Большемурашкинского муниципального района на 2017 год и плановый период 2018 и 2019 годов, разрабатываемый в целях ознакомления граждан с основными целями, задачами и приоритетными направлениями бюджетной политики, обоснованиями бюджетных расходов, планируемыми и достигнутыми результатами использования бюджетных ассигнований.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76364"/>
            <a:ext cx="5381740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540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815474" y="4653136"/>
            <a:ext cx="7560839" cy="129614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доходами</a:t>
            </a:r>
          </a:p>
          <a:p>
            <a:pPr algn="ctr"/>
            <a:r>
              <a:rPr lang="ru-RU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над его расходами</a:t>
            </a:r>
            <a:endParaRPr lang="ru-RU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444208" y="1412776"/>
            <a:ext cx="2232248" cy="1224136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82508" y="1412776"/>
            <a:ext cx="2073268" cy="1224136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50" l="0" r="99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634" y="909472"/>
            <a:ext cx="3168517" cy="3631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489" y="1487686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поступающие в бюджет денежные средства</a:t>
            </a:r>
            <a:endParaRPr lang="ru-RU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50671" y="1486235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выплачиваемые из бюджета денежные средства</a:t>
            </a:r>
            <a:endParaRPr lang="ru-RU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398" y="6021288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 требование, предъявляемое к составлению и утверждению бюджета – это его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6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27584" y="225658"/>
            <a:ext cx="7848872" cy="540931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01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1124744"/>
            <a:ext cx="79208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форма образования и расходования денежных средств, предназначенных для финансового обеспечения задач и функций местного самоуправления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 внешней проверке, рассмотрению и утверждению бюджетной отчетности;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Отчетный финансовый год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год, предшествующий текущему финансовому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финансовый год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год, в котором осуществляется исполнение бюджета, составление и рассмотрение проекта бюджета на очередной финансовый год и плановый период;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Очередной финансовый год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год, следующий за текущим финансовым годом;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период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два финансовых года, следующие за очередным финансовым годом.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7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27584" y="225658"/>
            <a:ext cx="7848872" cy="540931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29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98072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отношения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470864959"/>
              </p:ext>
            </p:extLst>
          </p:nvPr>
        </p:nvGraphicFramePr>
        <p:xfrm>
          <a:off x="815473" y="2060848"/>
          <a:ext cx="75608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8</a:t>
            </a:fld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27584" y="225658"/>
            <a:ext cx="7848872" cy="540931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78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973830" y="1408026"/>
            <a:ext cx="3168352" cy="828092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Большемурашкинского муниципального района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11660" y="3109362"/>
            <a:ext cx="2376264" cy="792088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района (1)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215061" y="3099294"/>
            <a:ext cx="2160240" cy="792088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поселений (4)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609577" y="4365104"/>
            <a:ext cx="2381225" cy="1728192"/>
          </a:xfrm>
          <a:prstGeom prst="ellipse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городского поселения (1):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р.п. Большое Мурашкино</a:t>
            </a:r>
          </a:p>
        </p:txBody>
      </p:sp>
      <p:sp>
        <p:nvSpPr>
          <p:cNvPr id="12" name="Овал 11"/>
          <p:cNvSpPr/>
          <p:nvPr/>
        </p:nvSpPr>
        <p:spPr>
          <a:xfrm>
            <a:off x="6444208" y="4365104"/>
            <a:ext cx="2405550" cy="1728192"/>
          </a:xfrm>
          <a:prstGeom prst="ellipse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сельских поселений (3):</a:t>
            </a:r>
          </a:p>
          <a:p>
            <a:pPr algn="ctr"/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Григоровский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Советский,</a:t>
            </a:r>
          </a:p>
          <a:p>
            <a:pPr algn="ctr"/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Холязинский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5270723" y="2260109"/>
            <a:ext cx="720080" cy="8494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2699792" y="2249835"/>
            <a:ext cx="900100" cy="8494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10" idx="2"/>
            <a:endCxn id="11" idx="0"/>
          </p:cNvCxnSpPr>
          <p:nvPr/>
        </p:nvCxnSpPr>
        <p:spPr>
          <a:xfrm flipH="1">
            <a:off x="4800190" y="3891382"/>
            <a:ext cx="1494991" cy="4737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10" idx="2"/>
            <a:endCxn id="12" idx="0"/>
          </p:cNvCxnSpPr>
          <p:nvPr/>
        </p:nvCxnSpPr>
        <p:spPr>
          <a:xfrm>
            <a:off x="6295181" y="3891382"/>
            <a:ext cx="1351802" cy="4737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9</a:t>
            </a:fld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5536" y="225658"/>
            <a:ext cx="8280920" cy="971094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состоит бюджетная система Большемурашкинского муниципального района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33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4227</TotalTime>
  <Words>6016</Words>
  <Application>Microsoft Office PowerPoint</Application>
  <PresentationFormat>Экран (4:3)</PresentationFormat>
  <Paragraphs>1239</Paragraphs>
  <Slides>46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СПАСИБО ЗА ВНИМАНИЕ!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Budg1</dc:creator>
  <cp:lastModifiedBy>Budg1</cp:lastModifiedBy>
  <cp:revision>130</cp:revision>
  <cp:lastPrinted>2016-11-25T12:22:18Z</cp:lastPrinted>
  <dcterms:created xsi:type="dcterms:W3CDTF">2016-11-07T06:40:25Z</dcterms:created>
  <dcterms:modified xsi:type="dcterms:W3CDTF">2016-12-06T06:48:10Z</dcterms:modified>
</cp:coreProperties>
</file>