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56"/>
  </p:notesMasterIdLst>
  <p:sldIdLst>
    <p:sldId id="256" r:id="rId2"/>
    <p:sldId id="259" r:id="rId3"/>
    <p:sldId id="258" r:id="rId4"/>
    <p:sldId id="257" r:id="rId5"/>
    <p:sldId id="301" r:id="rId6"/>
    <p:sldId id="266" r:id="rId7"/>
    <p:sldId id="300" r:id="rId8"/>
    <p:sldId id="295" r:id="rId9"/>
    <p:sldId id="303" r:id="rId10"/>
    <p:sldId id="279" r:id="rId11"/>
    <p:sldId id="265" r:id="rId12"/>
    <p:sldId id="302" r:id="rId13"/>
    <p:sldId id="307" r:id="rId14"/>
    <p:sldId id="305" r:id="rId15"/>
    <p:sldId id="306" r:id="rId16"/>
    <p:sldId id="309" r:id="rId17"/>
    <p:sldId id="271" r:id="rId18"/>
    <p:sldId id="270" r:id="rId19"/>
    <p:sldId id="293" r:id="rId20"/>
    <p:sldId id="275" r:id="rId21"/>
    <p:sldId id="332" r:id="rId22"/>
    <p:sldId id="333" r:id="rId23"/>
    <p:sldId id="334" r:id="rId24"/>
    <p:sldId id="335" r:id="rId25"/>
    <p:sldId id="280" r:id="rId26"/>
    <p:sldId id="336" r:id="rId27"/>
    <p:sldId id="337" r:id="rId28"/>
    <p:sldId id="311" r:id="rId29"/>
    <p:sldId id="329" r:id="rId30"/>
    <p:sldId id="296" r:id="rId31"/>
    <p:sldId id="312" r:id="rId32"/>
    <p:sldId id="277" r:id="rId33"/>
    <p:sldId id="330" r:id="rId34"/>
    <p:sldId id="278" r:id="rId35"/>
    <p:sldId id="313" r:id="rId36"/>
    <p:sldId id="314" r:id="rId37"/>
    <p:sldId id="315" r:id="rId38"/>
    <p:sldId id="338" r:id="rId39"/>
    <p:sldId id="316" r:id="rId40"/>
    <p:sldId id="317" r:id="rId41"/>
    <p:sldId id="283" r:id="rId42"/>
    <p:sldId id="285" r:id="rId43"/>
    <p:sldId id="297" r:id="rId44"/>
    <p:sldId id="318" r:id="rId45"/>
    <p:sldId id="319" r:id="rId46"/>
    <p:sldId id="284" r:id="rId47"/>
    <p:sldId id="288" r:id="rId48"/>
    <p:sldId id="320" r:id="rId49"/>
    <p:sldId id="331" r:id="rId50"/>
    <p:sldId id="291" r:id="rId51"/>
    <p:sldId id="292" r:id="rId52"/>
    <p:sldId id="289" r:id="rId53"/>
    <p:sldId id="322" r:id="rId54"/>
    <p:sldId id="290" r:id="rId5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CCCCFF"/>
    <a:srgbClr val="EAEAEA"/>
    <a:srgbClr val="66FFFF"/>
    <a:srgbClr val="9999FF"/>
    <a:srgbClr val="CCECFF"/>
    <a:srgbClr val="CCFFCC"/>
    <a:srgbClr val="66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23" baseline="0">
                <a:latin typeface="Times New Roman" panose="02020603050405020304" pitchFamily="18" charset="0"/>
              </a:defRPr>
            </a:pPr>
            <a:r>
              <a:rPr lang="ru-RU" sz="1763" baseline="0" dirty="0" smtClean="0">
                <a:latin typeface="Times New Roman" panose="02020603050405020304" pitchFamily="18" charset="0"/>
              </a:rPr>
              <a:t>Численность населения, чел. </a:t>
            </a:r>
          </a:p>
        </c:rich>
      </c:tx>
      <c:layout>
        <c:manualLayout>
          <c:xMode val="edge"/>
          <c:yMode val="edge"/>
          <c:x val="0.30825553409597384"/>
          <c:y val="2.047510558642098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7814928194055"/>
          <c:y val="0.16967749770722643"/>
          <c:w val="0.83713790837162672"/>
          <c:h val="0.718702823869243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населения, чел. </c:v>
                </c:pt>
              </c:strCache>
            </c:strRef>
          </c:tx>
          <c:spPr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txPr>
              <a:bodyPr/>
              <a:lstStyle/>
              <a:p>
                <a:pPr>
                  <a:defRPr sz="1598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10127</c:v>
                </c:pt>
                <c:pt idx="1">
                  <c:v>9877</c:v>
                </c:pt>
                <c:pt idx="2">
                  <c:v>9684</c:v>
                </c:pt>
                <c:pt idx="3">
                  <c:v>9538</c:v>
                </c:pt>
                <c:pt idx="4">
                  <c:v>9515</c:v>
                </c:pt>
                <c:pt idx="5">
                  <c:v>9353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728960"/>
        <c:axId val="98730752"/>
      </c:lineChart>
      <c:catAx>
        <c:axId val="98728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98730752"/>
        <c:crosses val="autoZero"/>
        <c:auto val="1"/>
        <c:lblAlgn val="ctr"/>
        <c:lblOffset val="100"/>
        <c:noMultiLvlLbl val="0"/>
      </c:catAx>
      <c:valAx>
        <c:axId val="98730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8" baseline="0">
                <a:latin typeface="Times New Roman" panose="02020603050405020304" pitchFamily="18" charset="0"/>
              </a:defRPr>
            </a:pPr>
            <a:endParaRPr lang="ru-RU"/>
          </a:p>
        </c:txPr>
        <c:crossAx val="98728960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txPr>
    <a:bodyPr/>
    <a:lstStyle/>
    <a:p>
      <a:pPr>
        <a:defRPr sz="2267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558" baseline="0">
                <a:latin typeface="Times New Roman" panose="02020603050405020304" pitchFamily="18" charset="0"/>
              </a:defRPr>
            </a:pPr>
            <a:r>
              <a:rPr lang="ru-RU" sz="2558" baseline="0" dirty="0" smtClean="0">
                <a:latin typeface="Times New Roman" panose="02020603050405020304" pitchFamily="18" charset="0"/>
              </a:rPr>
              <a:t>Фонд оплаты труда (млн. </a:t>
            </a:r>
            <a:r>
              <a:rPr lang="ru-RU" sz="2558" baseline="0" dirty="0">
                <a:latin typeface="Times New Roman" panose="02020603050405020304" pitchFamily="18" charset="0"/>
              </a:rPr>
              <a:t>руб.)</a:t>
            </a:r>
          </a:p>
        </c:rich>
      </c:tx>
      <c:layout>
        <c:manualLayout>
          <c:xMode val="edge"/>
          <c:yMode val="edge"/>
          <c:x val="0.12887751034198813"/>
          <c:y val="1.5722242041233951E-2"/>
        </c:manualLayout>
      </c:layout>
      <c:overlay val="0"/>
    </c:title>
    <c:autoTitleDeleted val="0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46444">
          <a:noFill/>
        </a:ln>
      </c:spPr>
    </c:sideWall>
    <c:backWall>
      <c:thickness val="0"/>
      <c:spPr>
        <a:noFill/>
        <a:ln w="46444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799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 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488.45</c:v>
                </c:pt>
                <c:pt idx="1">
                  <c:v>485.62</c:v>
                </c:pt>
                <c:pt idx="2">
                  <c:v>515.70000000000005</c:v>
                </c:pt>
                <c:pt idx="3" formatCode="General">
                  <c:v>579.79999999999995</c:v>
                </c:pt>
                <c:pt idx="4" formatCode="General">
                  <c:v>632.9</c:v>
                </c:pt>
                <c:pt idx="5" formatCode="General">
                  <c:v>752.9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600256"/>
        <c:axId val="121602048"/>
        <c:axId val="0"/>
      </c:bar3DChart>
      <c:catAx>
        <c:axId val="12160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21602048"/>
        <c:crosses val="autoZero"/>
        <c:auto val="1"/>
        <c:lblAlgn val="ctr"/>
        <c:lblOffset val="100"/>
        <c:noMultiLvlLbl val="0"/>
      </c:catAx>
      <c:valAx>
        <c:axId val="12160204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799" baseline="0">
                <a:latin typeface="Times New Roman" panose="02020603050405020304" pitchFamily="18" charset="0"/>
              </a:defRPr>
            </a:pPr>
            <a:endParaRPr lang="ru-RU"/>
          </a:p>
        </c:txPr>
        <c:crossAx val="121600256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txPr>
    <a:bodyPr/>
    <a:lstStyle/>
    <a:p>
      <a:pPr>
        <a:defRPr sz="328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Среднемесячная заработная плата (руб</a:t>
            </a:r>
            <a:r>
              <a:rPr lang="ru-RU" sz="2000" baseline="0" dirty="0">
                <a:latin typeface="Times New Roman" panose="02020603050405020304" pitchFamily="18" charset="0"/>
              </a:rPr>
              <a:t>.)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17643.8</c:v>
                </c:pt>
                <c:pt idx="1">
                  <c:v>18735.3</c:v>
                </c:pt>
                <c:pt idx="2" formatCode="0.0">
                  <c:v>20081</c:v>
                </c:pt>
                <c:pt idx="3">
                  <c:v>23251.5</c:v>
                </c:pt>
                <c:pt idx="4" formatCode="0.0">
                  <c:v>22254</c:v>
                </c:pt>
                <c:pt idx="5" formatCode="0.0">
                  <c:v>28942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730880"/>
        <c:axId val="134732416"/>
      </c:barChart>
      <c:catAx>
        <c:axId val="13473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34732416"/>
        <c:crosses val="autoZero"/>
        <c:auto val="1"/>
        <c:lblAlgn val="ctr"/>
        <c:lblOffset val="100"/>
        <c:noMultiLvlLbl val="0"/>
      </c:catAx>
      <c:valAx>
        <c:axId val="13473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34730880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aseline="0">
                <a:latin typeface="Times New Roman" panose="02020603050405020304" pitchFamily="18" charset="0"/>
              </a:defRPr>
            </a:pPr>
            <a:r>
              <a:rPr lang="ru-RU" sz="2000" baseline="0" dirty="0" smtClean="0">
                <a:latin typeface="Times New Roman" panose="02020603050405020304" pitchFamily="18" charset="0"/>
              </a:rPr>
              <a:t>Инвестиции в основной капитал (млн. руб.)</a:t>
            </a:r>
            <a:endParaRPr lang="ru-RU" sz="2000" baseline="0" dirty="0">
              <a:latin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897946495170232"/>
          <c:y val="0.225644108260628"/>
          <c:w val="0.84497577355659093"/>
          <c:h val="0.6130244786738395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валового продукта (млн. руб.)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80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70.099999999999994</c:v>
                </c:pt>
                <c:pt idx="1">
                  <c:v>191.9</c:v>
                </c:pt>
                <c:pt idx="2" formatCode="0.0">
                  <c:v>1344.7</c:v>
                </c:pt>
                <c:pt idx="3">
                  <c:v>3587.8</c:v>
                </c:pt>
                <c:pt idx="4" formatCode="0.0">
                  <c:v>630</c:v>
                </c:pt>
                <c:pt idx="5">
                  <c:v>877.3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531520"/>
        <c:axId val="151533056"/>
      </c:lineChart>
      <c:catAx>
        <c:axId val="15153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1533056"/>
        <c:crosses val="autoZero"/>
        <c:auto val="1"/>
        <c:lblAlgn val="ctr"/>
        <c:lblOffset val="100"/>
        <c:noMultiLvlLbl val="0"/>
      </c:catAx>
      <c:valAx>
        <c:axId val="151533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1531520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  <c:showDLblsOverMax val="0"/>
  </c:chart>
  <c:txPr>
    <a:bodyPr/>
    <a:lstStyle/>
    <a:p>
      <a:pPr>
        <a:defRPr sz="3847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999FF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 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83.2</c:v>
                </c:pt>
                <c:pt idx="1">
                  <c:v>79.2</c:v>
                </c:pt>
                <c:pt idx="2">
                  <c:v>92.2</c:v>
                </c:pt>
                <c:pt idx="3">
                  <c:v>101.5</c:v>
                </c:pt>
                <c:pt idx="4">
                  <c:v>108.3</c:v>
                </c:pt>
                <c:pt idx="5">
                  <c:v>105.4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6385536"/>
        <c:axId val="166387072"/>
        <c:axId val="0"/>
      </c:bar3DChart>
      <c:catAx>
        <c:axId val="166385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387072"/>
        <c:crosses val="autoZero"/>
        <c:auto val="1"/>
        <c:lblAlgn val="ctr"/>
        <c:lblOffset val="100"/>
        <c:noMultiLvlLbl val="0"/>
      </c:catAx>
      <c:valAx>
        <c:axId val="1663870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6385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66FF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FFCC"/>
              </a:solidFill>
            </c:spPr>
          </c:dPt>
          <c:dLbls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">
                  <c:v>376.4</c:v>
                </c:pt>
                <c:pt idx="1">
                  <c:v>475.3</c:v>
                </c:pt>
                <c:pt idx="2">
                  <c:v>366.7</c:v>
                </c:pt>
                <c:pt idx="3">
                  <c:v>412.7</c:v>
                </c:pt>
                <c:pt idx="4" formatCode="#,##0.0">
                  <c:v>463.3</c:v>
                </c:pt>
                <c:pt idx="5" formatCode="#,##0.0">
                  <c:v>492.5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019648"/>
        <c:axId val="167021184"/>
        <c:axId val="0"/>
      </c:bar3DChart>
      <c:catAx>
        <c:axId val="167019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021184"/>
        <c:crosses val="autoZero"/>
        <c:auto val="1"/>
        <c:lblAlgn val="ctr"/>
        <c:lblOffset val="100"/>
        <c:noMultiLvlLbl val="0"/>
      </c:catAx>
      <c:valAx>
        <c:axId val="167021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019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99FF99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9966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CFF"/>
              </a:solidFill>
            </c:spPr>
          </c:dPt>
          <c:dPt>
            <c:idx val="5"/>
            <c:invertIfNegative val="0"/>
            <c:bubble3D val="0"/>
            <c:spPr>
              <a:solidFill>
                <a:srgbClr val="CCFFFF"/>
              </a:solidFill>
            </c:spPr>
          </c:dPt>
          <c:dLbls>
            <c:dLbl>
              <c:idx val="4"/>
              <c:layout>
                <c:manualLayout>
                  <c:x val="3.0408498672561284E-3"/>
                  <c:y val="-2.59366606324787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293.2</c:v>
                </c:pt>
                <c:pt idx="1">
                  <c:v>396.1</c:v>
                </c:pt>
                <c:pt idx="2">
                  <c:v>274.5</c:v>
                </c:pt>
                <c:pt idx="3">
                  <c:v>311.2</c:v>
                </c:pt>
                <c:pt idx="4">
                  <c:v>355</c:v>
                </c:pt>
                <c:pt idx="5">
                  <c:v>387.1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044224"/>
        <c:axId val="167045760"/>
        <c:axId val="0"/>
      </c:bar3DChart>
      <c:catAx>
        <c:axId val="167044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045760"/>
        <c:crosses val="autoZero"/>
        <c:auto val="1"/>
        <c:lblAlgn val="ctr"/>
        <c:lblOffset val="100"/>
        <c:noMultiLvlLbl val="0"/>
      </c:catAx>
      <c:valAx>
        <c:axId val="16704576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044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/>
              <a:t>Структура межбюджетных трансфертов поселениям, </a:t>
            </a:r>
            <a:r>
              <a:rPr lang="ru-RU" dirty="0" smtClean="0"/>
              <a:t>тыс. рублей</a:t>
            </a:r>
            <a:endParaRPr lang="ru-RU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127887036801795E-3"/>
          <c:y val="0.2352703698314707"/>
          <c:w val="0.5361141531729724"/>
          <c:h val="0.673463050680215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межбюджетных трансфертов поселениям, тыс. рублей</c:v>
                </c:pt>
              </c:strCache>
            </c:strRef>
          </c:tx>
          <c:dPt>
            <c:idx val="0"/>
            <c:bubble3D val="0"/>
            <c:spPr>
              <a:solidFill>
                <a:srgbClr val="3333FF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933FF"/>
              </a:solidFill>
            </c:spPr>
          </c:dPt>
          <c:dLbls>
            <c:dLbl>
              <c:idx val="1"/>
              <c:layout>
                <c:manualLayout>
                  <c:x val="0"/>
                  <c:y val="2.05320787748192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8663082213769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Дотации на выравнивание </c:v>
                </c:pt>
                <c:pt idx="1">
                  <c:v>Субвенции на ПВУ</c:v>
                </c:pt>
                <c:pt idx="2">
                  <c:v>Иные межбюджетные трансферты  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24681.3</c:v>
                </c:pt>
                <c:pt idx="1">
                  <c:v>496.5</c:v>
                </c:pt>
                <c:pt idx="2">
                  <c:v>65234.5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911761719894489"/>
          <c:y val="0.17339056072602477"/>
          <c:w val="0.27615041046733341"/>
          <c:h val="0.61067991436113822"/>
        </c:manualLayout>
      </c:layout>
      <c:overlay val="0"/>
      <c:txPr>
        <a:bodyPr/>
        <a:lstStyle/>
        <a:p>
          <a:pPr>
            <a:defRPr sz="1400" baseline="0">
              <a:solidFill>
                <a:srgbClr val="000000"/>
              </a:solidFill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25CE9-B6FF-4740-AC1B-EFF6A6EFE9CB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DC0D93-E735-4AA6-95AC-E36D3D94CDED}">
      <dgm:prSet phldrT="[Текст]" custT="1"/>
      <dgm:spPr>
        <a:solidFill>
          <a:srgbClr val="CCFFFF"/>
        </a:solidFill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dirty="0"/>
        </a:p>
      </dgm:t>
    </dgm:pt>
    <dgm:pt modelId="{CABAC587-CB69-4323-9C3D-79E9F2E2FA32}" type="parTrans" cxnId="{4EAD325A-2244-496B-9F53-CF3440870316}">
      <dgm:prSet/>
      <dgm:spPr/>
      <dgm:t>
        <a:bodyPr/>
        <a:lstStyle/>
        <a:p>
          <a:endParaRPr lang="ru-RU"/>
        </a:p>
      </dgm:t>
    </dgm:pt>
    <dgm:pt modelId="{50F24623-BC15-4E88-A8C5-96873C0A7F0D}" type="sibTrans" cxnId="{4EAD325A-2244-496B-9F53-CF3440870316}">
      <dgm:prSet/>
      <dgm:spPr/>
      <dgm:t>
        <a:bodyPr/>
        <a:lstStyle/>
        <a:p>
          <a:endParaRPr lang="ru-RU"/>
        </a:p>
      </dgm:t>
    </dgm:pt>
    <dgm:pt modelId="{FBC0D286-45A7-45EA-A6BC-9C791DD4B633}">
      <dgm:prSet phldrT="[Текст]" custT="1"/>
      <dgm:spPr>
        <a:solidFill>
          <a:srgbClr val="FF330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dirty="0"/>
        </a:p>
      </dgm:t>
    </dgm:pt>
    <dgm:pt modelId="{1AAE907C-DD88-44C2-B5F9-EEDAF3CC93FB}" type="parTrans" cxnId="{F1DF1007-5B2B-49B6-B340-633B7DA73CBB}">
      <dgm:prSet/>
      <dgm:spPr/>
      <dgm:t>
        <a:bodyPr/>
        <a:lstStyle/>
        <a:p>
          <a:endParaRPr lang="ru-RU"/>
        </a:p>
      </dgm:t>
    </dgm:pt>
    <dgm:pt modelId="{1BEE6087-F837-4298-B757-869467DE34B1}" type="sibTrans" cxnId="{F1DF1007-5B2B-49B6-B340-633B7DA73CBB}">
      <dgm:prSet/>
      <dgm:spPr/>
      <dgm:t>
        <a:bodyPr/>
        <a:lstStyle/>
        <a:p>
          <a:endParaRPr lang="ru-RU"/>
        </a:p>
      </dgm:t>
    </dgm:pt>
    <dgm:pt modelId="{33BC0643-2A1C-4DB9-A3FE-374902021DCF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dirty="0"/>
        </a:p>
      </dgm:t>
    </dgm:pt>
    <dgm:pt modelId="{9A154612-D34D-4D95-BE9C-9747933ECB55}" type="parTrans" cxnId="{5C7C4948-FD4E-43FB-AE45-4295BDAB6EDD}">
      <dgm:prSet/>
      <dgm:spPr/>
      <dgm:t>
        <a:bodyPr/>
        <a:lstStyle/>
        <a:p>
          <a:endParaRPr lang="ru-RU"/>
        </a:p>
      </dgm:t>
    </dgm:pt>
    <dgm:pt modelId="{F21EB548-8C20-497D-A530-657CC9ABE17F}" type="sibTrans" cxnId="{5C7C4948-FD4E-43FB-AE45-4295BDAB6EDD}">
      <dgm:prSet/>
      <dgm:spPr/>
      <dgm:t>
        <a:bodyPr/>
        <a:lstStyle/>
        <a:p>
          <a:endParaRPr lang="ru-RU"/>
        </a:p>
      </dgm:t>
    </dgm:pt>
    <dgm:pt modelId="{D8863C3A-A059-46E5-AA1E-C1685E9A78C3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dirty="0"/>
        </a:p>
      </dgm:t>
    </dgm:pt>
    <dgm:pt modelId="{45E71580-2FCB-443D-A80E-670157CCBD77}" type="parTrans" cxnId="{33B7E484-FD2B-44A0-ADFE-65C58930DDD6}">
      <dgm:prSet/>
      <dgm:spPr/>
      <dgm:t>
        <a:bodyPr/>
        <a:lstStyle/>
        <a:p>
          <a:endParaRPr lang="ru-RU"/>
        </a:p>
      </dgm:t>
    </dgm:pt>
    <dgm:pt modelId="{601B7AD3-6173-46B3-8AE3-C3EEFABDD536}" type="sibTrans" cxnId="{33B7E484-FD2B-44A0-ADFE-65C58930DDD6}">
      <dgm:prSet/>
      <dgm:spPr/>
      <dgm:t>
        <a:bodyPr/>
        <a:lstStyle/>
        <a:p>
          <a:endParaRPr lang="ru-RU"/>
        </a:p>
      </dgm:t>
    </dgm:pt>
    <dgm:pt modelId="{B2F394F1-9835-47A4-B185-C4B20B186F9B}">
      <dgm:prSet custT="1"/>
      <dgm:spPr>
        <a:solidFill>
          <a:srgbClr val="00B050"/>
        </a:solidFill>
      </dgm:spPr>
      <dgm:t>
        <a:bodyPr/>
        <a:lstStyle/>
        <a:p>
          <a:r>
            <a: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51D54C-5D02-4342-9FAA-A2063BAA01C3}" type="parTrans" cxnId="{D7DC9D9C-A177-456D-BB66-3F410B6C3003}">
      <dgm:prSet/>
      <dgm:spPr/>
      <dgm:t>
        <a:bodyPr/>
        <a:lstStyle/>
        <a:p>
          <a:endParaRPr lang="ru-RU"/>
        </a:p>
      </dgm:t>
    </dgm:pt>
    <dgm:pt modelId="{8B512690-A16F-480D-BA2D-C20D3F6B626D}" type="sibTrans" cxnId="{D7DC9D9C-A177-456D-BB66-3F410B6C3003}">
      <dgm:prSet/>
      <dgm:spPr/>
      <dgm:t>
        <a:bodyPr/>
        <a:lstStyle/>
        <a:p>
          <a:endParaRPr lang="ru-RU"/>
        </a:p>
      </dgm:t>
    </dgm:pt>
    <dgm:pt modelId="{31EF9283-C202-40A8-B462-ADBDAFB637A7}" type="pres">
      <dgm:prSet presAssocID="{60925CE9-B6FF-4740-AC1B-EFF6A6EFE9C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3075A7-6200-4D54-A01A-9533A4DD07A3}" type="pres">
      <dgm:prSet presAssocID="{24DC0D93-E735-4AA6-95AC-E36D3D94CDED}" presName="roof" presStyleLbl="dkBgShp" presStyleIdx="0" presStyleCnt="2" custLinFactNeighborY="-94499"/>
      <dgm:spPr/>
      <dgm:t>
        <a:bodyPr/>
        <a:lstStyle/>
        <a:p>
          <a:endParaRPr lang="ru-RU"/>
        </a:p>
      </dgm:t>
    </dgm:pt>
    <dgm:pt modelId="{4570755A-95D8-4A8F-99E0-405DCAA18C34}" type="pres">
      <dgm:prSet presAssocID="{24DC0D93-E735-4AA6-95AC-E36D3D94CDED}" presName="pillars" presStyleCnt="0"/>
      <dgm:spPr/>
    </dgm:pt>
    <dgm:pt modelId="{B64F8E60-3A42-4454-A043-55E3FF6E3ED0}" type="pres">
      <dgm:prSet presAssocID="{24DC0D93-E735-4AA6-95AC-E36D3D94CDED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69511-3B83-41FB-8409-F4CD5244DFC0}" type="pres">
      <dgm:prSet presAssocID="{33BC0643-2A1C-4DB9-A3FE-374902021DCF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57F93-E3AE-4F80-B9A7-5A2D136A74F3}" type="pres">
      <dgm:prSet presAssocID="{B2F394F1-9835-47A4-B185-C4B20B186F9B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8B83F-769F-4DCC-B879-5D0F05DA095C}" type="pres">
      <dgm:prSet presAssocID="{D8863C3A-A059-46E5-AA1E-C1685E9A78C3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FF0FA-3516-4019-8290-7037FB731DD1}" type="pres">
      <dgm:prSet presAssocID="{24DC0D93-E735-4AA6-95AC-E36D3D94CDED}" presName="base" presStyleLbl="dkBgShp" presStyleIdx="1" presStyleCnt="2"/>
      <dgm:spPr/>
    </dgm:pt>
  </dgm:ptLst>
  <dgm:cxnLst>
    <dgm:cxn modelId="{A09D92BF-2F49-42FE-9AB7-3EB65720569B}" type="presOf" srcId="{D8863C3A-A059-46E5-AA1E-C1685E9A78C3}" destId="{0748B83F-769F-4DCC-B879-5D0F05DA095C}" srcOrd="0" destOrd="0" presId="urn:microsoft.com/office/officeart/2005/8/layout/hList3"/>
    <dgm:cxn modelId="{33B7E484-FD2B-44A0-ADFE-65C58930DDD6}" srcId="{24DC0D93-E735-4AA6-95AC-E36D3D94CDED}" destId="{D8863C3A-A059-46E5-AA1E-C1685E9A78C3}" srcOrd="3" destOrd="0" parTransId="{45E71580-2FCB-443D-A80E-670157CCBD77}" sibTransId="{601B7AD3-6173-46B3-8AE3-C3EEFABDD536}"/>
    <dgm:cxn modelId="{9CAAF4D0-EF7D-4DF8-BE8D-287D57BD4E75}" type="presOf" srcId="{B2F394F1-9835-47A4-B185-C4B20B186F9B}" destId="{AA657F93-E3AE-4F80-B9A7-5A2D136A74F3}" srcOrd="0" destOrd="0" presId="urn:microsoft.com/office/officeart/2005/8/layout/hList3"/>
    <dgm:cxn modelId="{D7DC9D9C-A177-456D-BB66-3F410B6C3003}" srcId="{24DC0D93-E735-4AA6-95AC-E36D3D94CDED}" destId="{B2F394F1-9835-47A4-B185-C4B20B186F9B}" srcOrd="2" destOrd="0" parTransId="{6851D54C-5D02-4342-9FAA-A2063BAA01C3}" sibTransId="{8B512690-A16F-480D-BA2D-C20D3F6B626D}"/>
    <dgm:cxn modelId="{5C7C4948-FD4E-43FB-AE45-4295BDAB6EDD}" srcId="{24DC0D93-E735-4AA6-95AC-E36D3D94CDED}" destId="{33BC0643-2A1C-4DB9-A3FE-374902021DCF}" srcOrd="1" destOrd="0" parTransId="{9A154612-D34D-4D95-BE9C-9747933ECB55}" sibTransId="{F21EB548-8C20-497D-A530-657CC9ABE17F}"/>
    <dgm:cxn modelId="{674429E1-AD2C-466C-8AE1-54FF08A052FA}" type="presOf" srcId="{24DC0D93-E735-4AA6-95AC-E36D3D94CDED}" destId="{E33075A7-6200-4D54-A01A-9533A4DD07A3}" srcOrd="0" destOrd="0" presId="urn:microsoft.com/office/officeart/2005/8/layout/hList3"/>
    <dgm:cxn modelId="{4EAD325A-2244-496B-9F53-CF3440870316}" srcId="{60925CE9-B6FF-4740-AC1B-EFF6A6EFE9CB}" destId="{24DC0D93-E735-4AA6-95AC-E36D3D94CDED}" srcOrd="0" destOrd="0" parTransId="{CABAC587-CB69-4323-9C3D-79E9F2E2FA32}" sibTransId="{50F24623-BC15-4E88-A8C5-96873C0A7F0D}"/>
    <dgm:cxn modelId="{0D7F092C-7C75-4B77-ADB4-0552F6CBF02C}" type="presOf" srcId="{FBC0D286-45A7-45EA-A6BC-9C791DD4B633}" destId="{B64F8E60-3A42-4454-A043-55E3FF6E3ED0}" srcOrd="0" destOrd="0" presId="urn:microsoft.com/office/officeart/2005/8/layout/hList3"/>
    <dgm:cxn modelId="{51CB406E-938B-498D-8A3C-F9885FF8DB28}" type="presOf" srcId="{60925CE9-B6FF-4740-AC1B-EFF6A6EFE9CB}" destId="{31EF9283-C202-40A8-B462-ADBDAFB637A7}" srcOrd="0" destOrd="0" presId="urn:microsoft.com/office/officeart/2005/8/layout/hList3"/>
    <dgm:cxn modelId="{3B579C71-DB3F-4B0C-80B3-E2AC8F1429AB}" type="presOf" srcId="{33BC0643-2A1C-4DB9-A3FE-374902021DCF}" destId="{7E469511-3B83-41FB-8409-F4CD5244DFC0}" srcOrd="0" destOrd="0" presId="urn:microsoft.com/office/officeart/2005/8/layout/hList3"/>
    <dgm:cxn modelId="{F1DF1007-5B2B-49B6-B340-633B7DA73CBB}" srcId="{24DC0D93-E735-4AA6-95AC-E36D3D94CDED}" destId="{FBC0D286-45A7-45EA-A6BC-9C791DD4B633}" srcOrd="0" destOrd="0" parTransId="{1AAE907C-DD88-44C2-B5F9-EEDAF3CC93FB}" sibTransId="{1BEE6087-F837-4298-B757-869467DE34B1}"/>
    <dgm:cxn modelId="{8217A662-C22D-421A-A884-264E11A2DE86}" type="presParOf" srcId="{31EF9283-C202-40A8-B462-ADBDAFB637A7}" destId="{E33075A7-6200-4D54-A01A-9533A4DD07A3}" srcOrd="0" destOrd="0" presId="urn:microsoft.com/office/officeart/2005/8/layout/hList3"/>
    <dgm:cxn modelId="{A407B65C-B040-4DAA-84A5-863C89A05A5A}" type="presParOf" srcId="{31EF9283-C202-40A8-B462-ADBDAFB637A7}" destId="{4570755A-95D8-4A8F-99E0-405DCAA18C34}" srcOrd="1" destOrd="0" presId="urn:microsoft.com/office/officeart/2005/8/layout/hList3"/>
    <dgm:cxn modelId="{1490FB18-FE31-4C13-9C13-448C596064FF}" type="presParOf" srcId="{4570755A-95D8-4A8F-99E0-405DCAA18C34}" destId="{B64F8E60-3A42-4454-A043-55E3FF6E3ED0}" srcOrd="0" destOrd="0" presId="urn:microsoft.com/office/officeart/2005/8/layout/hList3"/>
    <dgm:cxn modelId="{E30F4C90-F876-4270-87F1-F4CD6376BCDC}" type="presParOf" srcId="{4570755A-95D8-4A8F-99E0-405DCAA18C34}" destId="{7E469511-3B83-41FB-8409-F4CD5244DFC0}" srcOrd="1" destOrd="0" presId="urn:microsoft.com/office/officeart/2005/8/layout/hList3"/>
    <dgm:cxn modelId="{E9DA40D0-069B-4890-81E2-1B56B665AAAC}" type="presParOf" srcId="{4570755A-95D8-4A8F-99E0-405DCAA18C34}" destId="{AA657F93-E3AE-4F80-B9A7-5A2D136A74F3}" srcOrd="2" destOrd="0" presId="urn:microsoft.com/office/officeart/2005/8/layout/hList3"/>
    <dgm:cxn modelId="{F804D75A-EFEE-4F9C-BC6C-62A0E88470C3}" type="presParOf" srcId="{4570755A-95D8-4A8F-99E0-405DCAA18C34}" destId="{0748B83F-769F-4DCC-B879-5D0F05DA095C}" srcOrd="3" destOrd="0" presId="urn:microsoft.com/office/officeart/2005/8/layout/hList3"/>
    <dgm:cxn modelId="{251E29D3-18BF-4A43-BEF0-C57E5C1AA666}" type="presParOf" srcId="{31EF9283-C202-40A8-B462-ADBDAFB637A7}" destId="{398FF0FA-3516-4019-8290-7037FB731DD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38288C-490C-4E85-BEBD-C2796C111AC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E93BD2-274B-4283-8F45-89DB42A85DDE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Общегосударственные вопросы</a:t>
          </a:r>
          <a:endParaRPr lang="ru-RU" sz="1200" b="1" dirty="0"/>
        </a:p>
      </dgm:t>
    </dgm:pt>
    <dgm:pt modelId="{8D242611-3FF5-48D9-9D2B-413D0B2182DF}" type="parTrans" cxnId="{D4756EE0-C2CB-4492-9300-E69F4B7557F4}">
      <dgm:prSet/>
      <dgm:spPr/>
      <dgm:t>
        <a:bodyPr/>
        <a:lstStyle/>
        <a:p>
          <a:endParaRPr lang="ru-RU"/>
        </a:p>
      </dgm:t>
    </dgm:pt>
    <dgm:pt modelId="{34CD5902-194A-4C12-AB8C-30553DFCC8E3}" type="sibTrans" cxnId="{D4756EE0-C2CB-4492-9300-E69F4B7557F4}">
      <dgm:prSet/>
      <dgm:spPr/>
      <dgm:t>
        <a:bodyPr/>
        <a:lstStyle/>
        <a:p>
          <a:endParaRPr lang="ru-RU"/>
        </a:p>
      </dgm:t>
    </dgm:pt>
    <dgm:pt modelId="{5CAAA881-C7FF-4E36-A8CF-0F35DC634C8A}">
      <dgm:prSet phldrT="[Текст]"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Жилищно-коммунальное хозяйство</a:t>
          </a:r>
          <a:endParaRPr lang="ru-RU" sz="1200" b="1" dirty="0"/>
        </a:p>
      </dgm:t>
    </dgm:pt>
    <dgm:pt modelId="{4F055B0A-AE7F-4386-A0D1-C85A8D785B18}" type="parTrans" cxnId="{B947FCD5-4488-4272-9B0D-96C50073AB9B}">
      <dgm:prSet/>
      <dgm:spPr/>
      <dgm:t>
        <a:bodyPr/>
        <a:lstStyle/>
        <a:p>
          <a:endParaRPr lang="ru-RU"/>
        </a:p>
      </dgm:t>
    </dgm:pt>
    <dgm:pt modelId="{D1985981-FCC8-41F1-A2DF-DDED56530298}" type="sibTrans" cxnId="{B947FCD5-4488-4272-9B0D-96C50073AB9B}">
      <dgm:prSet/>
      <dgm:spPr/>
      <dgm:t>
        <a:bodyPr/>
        <a:lstStyle/>
        <a:p>
          <a:endParaRPr lang="ru-RU"/>
        </a:p>
      </dgm:t>
    </dgm:pt>
    <dgm:pt modelId="{A7EBE5C1-4BD8-43BB-9C65-D54D1CA9E31C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Физическая культура и спорт</a:t>
          </a:r>
          <a:endParaRPr lang="ru-RU" sz="1200" b="1" dirty="0"/>
        </a:p>
      </dgm:t>
    </dgm:pt>
    <dgm:pt modelId="{AB05F647-6071-469B-AC6C-A50F115EC5BF}" type="parTrans" cxnId="{C53B1465-DCC6-4F22-BBA6-2F11487A8427}">
      <dgm:prSet/>
      <dgm:spPr/>
      <dgm:t>
        <a:bodyPr/>
        <a:lstStyle/>
        <a:p>
          <a:endParaRPr lang="ru-RU"/>
        </a:p>
      </dgm:t>
    </dgm:pt>
    <dgm:pt modelId="{9AABA27E-81DE-46AE-81EC-CFD5D5130FCD}" type="sibTrans" cxnId="{C53B1465-DCC6-4F22-BBA6-2F11487A8427}">
      <dgm:prSet/>
      <dgm:spPr/>
      <dgm:t>
        <a:bodyPr/>
        <a:lstStyle/>
        <a:p>
          <a:endParaRPr lang="ru-RU"/>
        </a:p>
      </dgm:t>
    </dgm:pt>
    <dgm:pt modelId="{9CCBC35A-5410-462C-A27F-5580C1B24EA2}">
      <dgm:prSet custT="1"/>
      <dgm:spPr>
        <a:solidFill>
          <a:srgbClr val="CC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оборона</a:t>
          </a:r>
          <a:endParaRPr lang="ru-RU" sz="1200" b="1" dirty="0"/>
        </a:p>
      </dgm:t>
    </dgm:pt>
    <dgm:pt modelId="{A661956A-FF0A-41D3-B87E-729D985F921C}" type="parTrans" cxnId="{A13A0D99-4858-4777-9577-F0A5914AE777}">
      <dgm:prSet/>
      <dgm:spPr/>
      <dgm:t>
        <a:bodyPr/>
        <a:lstStyle/>
        <a:p>
          <a:endParaRPr lang="ru-RU"/>
        </a:p>
      </dgm:t>
    </dgm:pt>
    <dgm:pt modelId="{970E48AF-847E-427F-A4B2-4F62F124EA00}" type="sibTrans" cxnId="{A13A0D99-4858-4777-9577-F0A5914AE777}">
      <dgm:prSet/>
      <dgm:spPr/>
      <dgm:t>
        <a:bodyPr/>
        <a:lstStyle/>
        <a:p>
          <a:endParaRPr lang="ru-RU"/>
        </a:p>
      </dgm:t>
    </dgm:pt>
    <dgm:pt modelId="{14A75319-7024-4BB3-94C8-D5BB470BA337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Охрана окружающей среды</a:t>
          </a:r>
          <a:endParaRPr lang="ru-RU" sz="1200" b="1" dirty="0"/>
        </a:p>
      </dgm:t>
    </dgm:pt>
    <dgm:pt modelId="{9D02DAC1-172C-4E5B-829D-31516118F413}" type="parTrans" cxnId="{493121D4-DE68-4FE5-8612-E483A1925184}">
      <dgm:prSet/>
      <dgm:spPr/>
      <dgm:t>
        <a:bodyPr/>
        <a:lstStyle/>
        <a:p>
          <a:endParaRPr lang="ru-RU"/>
        </a:p>
      </dgm:t>
    </dgm:pt>
    <dgm:pt modelId="{8B0B228F-7C50-42EF-B8B6-5BB3E59A6448}" type="sibTrans" cxnId="{493121D4-DE68-4FE5-8612-E483A1925184}">
      <dgm:prSet/>
      <dgm:spPr/>
      <dgm:t>
        <a:bodyPr/>
        <a:lstStyle/>
        <a:p>
          <a:endParaRPr lang="ru-RU"/>
        </a:p>
      </dgm:t>
    </dgm:pt>
    <dgm:pt modelId="{46B97C8B-DF56-468B-BE66-E3129FA1E941}">
      <dgm:prSet custT="1"/>
      <dgm:spPr>
        <a:solidFill>
          <a:srgbClr val="99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Средства массовой информации</a:t>
          </a:r>
          <a:endParaRPr lang="ru-RU" sz="1200" b="1" dirty="0"/>
        </a:p>
      </dgm:t>
    </dgm:pt>
    <dgm:pt modelId="{F0E19975-DC6D-40FC-A037-6D261BC35E3F}" type="parTrans" cxnId="{B56E9A17-8A69-4B3B-A0D1-F6D36C70C050}">
      <dgm:prSet/>
      <dgm:spPr/>
      <dgm:t>
        <a:bodyPr/>
        <a:lstStyle/>
        <a:p>
          <a:endParaRPr lang="ru-RU"/>
        </a:p>
      </dgm:t>
    </dgm:pt>
    <dgm:pt modelId="{D516C89C-65DD-48D3-8193-965960335AFC}" type="sibTrans" cxnId="{B56E9A17-8A69-4B3B-A0D1-F6D36C70C050}">
      <dgm:prSet/>
      <dgm:spPr/>
      <dgm:t>
        <a:bodyPr/>
        <a:lstStyle/>
        <a:p>
          <a:endParaRPr lang="ru-RU"/>
        </a:p>
      </dgm:t>
    </dgm:pt>
    <dgm:pt modelId="{D8217613-AE7E-4E93-823F-ACED03C24583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безопасность и правоохранительная деятельность</a:t>
          </a:r>
          <a:endParaRPr lang="ru-RU" sz="1200" b="1" dirty="0"/>
        </a:p>
      </dgm:t>
    </dgm:pt>
    <dgm:pt modelId="{A2BEF77D-2E98-4E3F-9893-318E01FF4273}" type="parTrans" cxnId="{5CF84E75-B490-4B67-9FFD-7D317204CB62}">
      <dgm:prSet/>
      <dgm:spPr/>
      <dgm:t>
        <a:bodyPr/>
        <a:lstStyle/>
        <a:p>
          <a:endParaRPr lang="ru-RU"/>
        </a:p>
      </dgm:t>
    </dgm:pt>
    <dgm:pt modelId="{5FBF2FB0-6764-4AAC-B4BB-0568C61C5694}" type="sibTrans" cxnId="{5CF84E75-B490-4B67-9FFD-7D317204CB62}">
      <dgm:prSet/>
      <dgm:spPr/>
      <dgm:t>
        <a:bodyPr/>
        <a:lstStyle/>
        <a:p>
          <a:endParaRPr lang="ru-RU"/>
        </a:p>
      </dgm:t>
    </dgm:pt>
    <dgm:pt modelId="{30819958-8CCA-4B96-BEAD-E7D9C2E232B6}">
      <dgm:prSet custT="1"/>
      <dgm:spPr>
        <a:solidFill>
          <a:srgbClr val="FFFFCC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Образование</a:t>
          </a:r>
          <a:endParaRPr lang="ru-RU" sz="1200" b="1" dirty="0"/>
        </a:p>
      </dgm:t>
    </dgm:pt>
    <dgm:pt modelId="{DBD4397A-DE4C-4B0C-8498-EFF9BA208552}" type="parTrans" cxnId="{3127F5E9-AE4A-49DE-BE78-4F0840FDA0ED}">
      <dgm:prSet/>
      <dgm:spPr/>
      <dgm:t>
        <a:bodyPr/>
        <a:lstStyle/>
        <a:p>
          <a:endParaRPr lang="ru-RU"/>
        </a:p>
      </dgm:t>
    </dgm:pt>
    <dgm:pt modelId="{5146E8F6-29A6-41A9-ACF3-E7AD61B74D49}" type="sibTrans" cxnId="{3127F5E9-AE4A-49DE-BE78-4F0840FDA0ED}">
      <dgm:prSet/>
      <dgm:spPr/>
      <dgm:t>
        <a:bodyPr/>
        <a:lstStyle/>
        <a:p>
          <a:endParaRPr lang="ru-RU"/>
        </a:p>
      </dgm:t>
    </dgm:pt>
    <dgm:pt modelId="{FC14E49A-7BDB-476D-8D20-7B8F544C2992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Национальная экономика</a:t>
          </a:r>
          <a:endParaRPr lang="ru-RU" sz="1200" b="1" dirty="0"/>
        </a:p>
      </dgm:t>
    </dgm:pt>
    <dgm:pt modelId="{6128B82F-63C2-467B-9CF0-6112E775F197}" type="parTrans" cxnId="{50B4A41B-DADF-48E3-A50E-074C593D8E26}">
      <dgm:prSet/>
      <dgm:spPr/>
      <dgm:t>
        <a:bodyPr/>
        <a:lstStyle/>
        <a:p>
          <a:endParaRPr lang="ru-RU"/>
        </a:p>
      </dgm:t>
    </dgm:pt>
    <dgm:pt modelId="{2BD2C1F3-0977-430A-A170-2D1BABA25F05}" type="sibTrans" cxnId="{50B4A41B-DADF-48E3-A50E-074C593D8E26}">
      <dgm:prSet/>
      <dgm:spPr/>
      <dgm:t>
        <a:bodyPr/>
        <a:lstStyle/>
        <a:p>
          <a:endParaRPr lang="ru-RU"/>
        </a:p>
      </dgm:t>
    </dgm:pt>
    <dgm:pt modelId="{E684C99C-427C-45F3-8573-6BFBDF7EC6B9}">
      <dgm:prSet custT="1"/>
      <dgm:spPr>
        <a:solidFill>
          <a:srgbClr val="FFCCFF">
            <a:alpha val="40000"/>
          </a:srgbClr>
        </a:solidFill>
      </dgm:spPr>
      <dgm:t>
        <a:bodyPr/>
        <a:lstStyle/>
        <a:p>
          <a:r>
            <a:rPr lang="ru-RU" sz="1200" b="1" dirty="0" smtClean="0"/>
            <a:t>Обслуживание муниципального долга</a:t>
          </a:r>
          <a:endParaRPr lang="ru-RU" sz="1200" b="1" dirty="0"/>
        </a:p>
      </dgm:t>
    </dgm:pt>
    <dgm:pt modelId="{CCBCA442-1043-44EC-8519-8AAE596E4977}" type="parTrans" cxnId="{977CA953-E4D9-49B6-A1C7-94B61A5EFB5D}">
      <dgm:prSet/>
      <dgm:spPr/>
      <dgm:t>
        <a:bodyPr/>
        <a:lstStyle/>
        <a:p>
          <a:endParaRPr lang="ru-RU"/>
        </a:p>
      </dgm:t>
    </dgm:pt>
    <dgm:pt modelId="{F80E662F-0474-429D-B1C7-389BDF00F60B}" type="sibTrans" cxnId="{977CA953-E4D9-49B6-A1C7-94B61A5EFB5D}">
      <dgm:prSet/>
      <dgm:spPr/>
      <dgm:t>
        <a:bodyPr/>
        <a:lstStyle/>
        <a:p>
          <a:endParaRPr lang="ru-RU"/>
        </a:p>
      </dgm:t>
    </dgm:pt>
    <dgm:pt modelId="{D27A9A58-3C8C-41C0-AEFF-920F18C322A6}">
      <dgm:prSet custT="1"/>
      <dgm:spPr>
        <a:solidFill>
          <a:schemeClr val="accent5">
            <a:lumMod val="75000"/>
            <a:alpha val="40000"/>
          </a:schemeClr>
        </a:solidFill>
      </dgm:spPr>
      <dgm:t>
        <a:bodyPr/>
        <a:lstStyle/>
        <a:p>
          <a:r>
            <a:rPr lang="ru-RU" sz="1200" b="1" dirty="0" smtClean="0"/>
            <a:t>Культура и кинематография</a:t>
          </a:r>
          <a:endParaRPr lang="ru-RU" sz="1200" b="1" dirty="0"/>
        </a:p>
      </dgm:t>
    </dgm:pt>
    <dgm:pt modelId="{47BE2DC6-6305-4CF0-87D9-070E379F9FF6}" type="parTrans" cxnId="{07EC9CA8-9117-416E-BEF3-7CA23BAC4DBE}">
      <dgm:prSet/>
      <dgm:spPr/>
      <dgm:t>
        <a:bodyPr/>
        <a:lstStyle/>
        <a:p>
          <a:endParaRPr lang="ru-RU"/>
        </a:p>
      </dgm:t>
    </dgm:pt>
    <dgm:pt modelId="{18794BDF-E79C-412D-8F5D-34A2EB8BA57B}" type="sibTrans" cxnId="{07EC9CA8-9117-416E-BEF3-7CA23BAC4DBE}">
      <dgm:prSet/>
      <dgm:spPr/>
      <dgm:t>
        <a:bodyPr/>
        <a:lstStyle/>
        <a:p>
          <a:endParaRPr lang="ru-RU"/>
        </a:p>
      </dgm:t>
    </dgm:pt>
    <dgm:pt modelId="{3D47200B-3CC9-4D7B-83C7-E5EDC5669F53}">
      <dgm:prSet custT="1"/>
      <dgm:spPr>
        <a:solidFill>
          <a:srgbClr val="FFCC0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Финансовая помощь бюджетам других уровней</a:t>
          </a:r>
          <a:endParaRPr lang="ru-RU" sz="1200" b="1" dirty="0"/>
        </a:p>
      </dgm:t>
    </dgm:pt>
    <dgm:pt modelId="{E06995F9-EA5B-460F-B2D5-82D7D2DDE6E7}" type="parTrans" cxnId="{A768AA4D-F895-43DC-94DC-45AF946535F3}">
      <dgm:prSet/>
      <dgm:spPr/>
      <dgm:t>
        <a:bodyPr/>
        <a:lstStyle/>
        <a:p>
          <a:endParaRPr lang="ru-RU"/>
        </a:p>
      </dgm:t>
    </dgm:pt>
    <dgm:pt modelId="{200DD096-5267-4485-BE3A-3925158DB0D7}" type="sibTrans" cxnId="{A768AA4D-F895-43DC-94DC-45AF946535F3}">
      <dgm:prSet/>
      <dgm:spPr/>
      <dgm:t>
        <a:bodyPr/>
        <a:lstStyle/>
        <a:p>
          <a:endParaRPr lang="ru-RU"/>
        </a:p>
      </dgm:t>
    </dgm:pt>
    <dgm:pt modelId="{0F1EAB6A-6E53-4EA7-86FA-99D01DDD849B}">
      <dgm:prSet custT="1"/>
      <dgm:spPr>
        <a:solidFill>
          <a:srgbClr val="00B050">
            <a:alpha val="40000"/>
          </a:srgbClr>
        </a:solidFill>
      </dgm:spPr>
      <dgm:t>
        <a:bodyPr/>
        <a:lstStyle/>
        <a:p>
          <a:r>
            <a:rPr lang="ru-RU" sz="1200" b="1" dirty="0" smtClean="0"/>
            <a:t>Социальная политика</a:t>
          </a:r>
          <a:endParaRPr lang="ru-RU" sz="1200" b="1" dirty="0"/>
        </a:p>
      </dgm:t>
    </dgm:pt>
    <dgm:pt modelId="{DB5D4617-055F-4678-875F-A34B8872793C}" type="parTrans" cxnId="{FCD7325F-01FB-47EF-A4A2-F61699F7EECD}">
      <dgm:prSet/>
      <dgm:spPr/>
      <dgm:t>
        <a:bodyPr/>
        <a:lstStyle/>
        <a:p>
          <a:endParaRPr lang="ru-RU"/>
        </a:p>
      </dgm:t>
    </dgm:pt>
    <dgm:pt modelId="{A2244DE9-5B8B-4E97-8183-6CCAF2F002D0}" type="sibTrans" cxnId="{FCD7325F-01FB-47EF-A4A2-F61699F7EECD}">
      <dgm:prSet/>
      <dgm:spPr/>
      <dgm:t>
        <a:bodyPr/>
        <a:lstStyle/>
        <a:p>
          <a:endParaRPr lang="ru-RU"/>
        </a:p>
      </dgm:t>
    </dgm:pt>
    <dgm:pt modelId="{90610BF1-4E80-4E83-922D-8399B071699F}" type="pres">
      <dgm:prSet presAssocID="{5F38288C-490C-4E85-BEBD-C2796C111A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1D165C-B3DA-464B-A1EA-2135A6103096}" type="pres">
      <dgm:prSet presAssocID="{81E93BD2-274B-4283-8F45-89DB42A85DDE}" presName="composite" presStyleCnt="0"/>
      <dgm:spPr/>
    </dgm:pt>
    <dgm:pt modelId="{B5FFE1EE-AF8B-49E2-BC09-DCDCFCCD5EA8}" type="pres">
      <dgm:prSet presAssocID="{81E93BD2-274B-4283-8F45-89DB42A85DDE}" presName="rect1" presStyleLbl="trAlignAcc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57962-E66D-45DC-81C6-333EAEE75E1E}" type="pres">
      <dgm:prSet presAssocID="{81E93BD2-274B-4283-8F45-89DB42A85DDE}" presName="rect2" presStyleLbl="fgImgPlace1" presStyleIdx="0" presStyleCnt="1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22D74B0E-22D2-4F8F-AC55-F07627034679}" type="pres">
      <dgm:prSet presAssocID="{34CD5902-194A-4C12-AB8C-30553DFCC8E3}" presName="sibTrans" presStyleCnt="0"/>
      <dgm:spPr/>
    </dgm:pt>
    <dgm:pt modelId="{CC0DD99D-7438-459B-8D87-FC513A657BA6}" type="pres">
      <dgm:prSet presAssocID="{5CAAA881-C7FF-4E36-A8CF-0F35DC634C8A}" presName="composite" presStyleCnt="0"/>
      <dgm:spPr/>
    </dgm:pt>
    <dgm:pt modelId="{52D926D0-0349-4713-844C-306D0DEBB9D7}" type="pres">
      <dgm:prSet presAssocID="{5CAAA881-C7FF-4E36-A8CF-0F35DC634C8A}" presName="rect1" presStyleLbl="trAlignAcc1" presStyleIdx="1" presStyleCnt="13" custLinFactX="-10372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5E7A8-82B1-463A-8C82-603DE1CCC66B}" type="pres">
      <dgm:prSet presAssocID="{5CAAA881-C7FF-4E36-A8CF-0F35DC634C8A}" presName="rect2" presStyleLbl="fgImgPlace1" presStyleIdx="1" presStyleCnt="13" custLinFactX="-200000" custLinFactY="200000" custLinFactNeighborX="-299767" custLinFactNeighborY="2643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8D67F2-9CB5-4D56-9712-97AC1A834813}" type="pres">
      <dgm:prSet presAssocID="{D1985981-FCC8-41F1-A2DF-DDED56530298}" presName="sibTrans" presStyleCnt="0"/>
      <dgm:spPr/>
    </dgm:pt>
    <dgm:pt modelId="{16B3A1D7-3624-4DFE-BFF0-FE9060A54634}" type="pres">
      <dgm:prSet presAssocID="{A7EBE5C1-4BD8-43BB-9C65-D54D1CA9E31C}" presName="composite" presStyleCnt="0"/>
      <dgm:spPr/>
    </dgm:pt>
    <dgm:pt modelId="{BFDC8EF3-EFB3-4847-89CA-DBD6925BFF30}" type="pres">
      <dgm:prSet presAssocID="{A7EBE5C1-4BD8-43BB-9C65-D54D1CA9E31C}" presName="rect1" presStyleLbl="trAlignAcc1" presStyleIdx="2" presStyleCnt="13" custLinFactX="-10697" custLinFactY="200000" custLinFactNeighborX="-100000" custLinFactNeighborY="293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7159F-A514-4599-85F0-2CA54A604D2E}" type="pres">
      <dgm:prSet presAssocID="{A7EBE5C1-4BD8-43BB-9C65-D54D1CA9E31C}" presName="rect2" presStyleLbl="fgImgPlace1" presStyleIdx="2" presStyleCnt="13" custLinFactX="-201255" custLinFactY="200000" custLinFactNeighborX="-300000" custLinFactNeighborY="27386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E774CFE3-8A8A-4D07-BF39-58047A4040B8}" type="pres">
      <dgm:prSet presAssocID="{9AABA27E-81DE-46AE-81EC-CFD5D5130FCD}" presName="sibTrans" presStyleCnt="0"/>
      <dgm:spPr/>
    </dgm:pt>
    <dgm:pt modelId="{AEA61510-2A3F-40B8-BF93-AAB05B1726ED}" type="pres">
      <dgm:prSet presAssocID="{9CCBC35A-5410-462C-A27F-5580C1B24EA2}" presName="composite" presStyleCnt="0"/>
      <dgm:spPr/>
    </dgm:pt>
    <dgm:pt modelId="{9AD8BFE6-3375-438F-866C-CC85F72EEFC4}" type="pres">
      <dgm:prSet presAssocID="{9CCBC35A-5410-462C-A27F-5580C1B24EA2}" presName="rect1" presStyleLbl="trAlignAcc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C00A0-60C7-4AB8-A10C-6ADCC61DB35E}" type="pres">
      <dgm:prSet presAssocID="{9CCBC35A-5410-462C-A27F-5580C1B24EA2}" presName="rect2" presStyleLbl="fgImgPlace1" presStyleIdx="3" presStyleCnt="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ru-RU"/>
        </a:p>
      </dgm:t>
    </dgm:pt>
    <dgm:pt modelId="{F718A2C4-DC1C-4E80-87C3-BE015946D39F}" type="pres">
      <dgm:prSet presAssocID="{970E48AF-847E-427F-A4B2-4F62F124EA00}" presName="sibTrans" presStyleCnt="0"/>
      <dgm:spPr/>
    </dgm:pt>
    <dgm:pt modelId="{C825C478-56F0-4C8A-89AB-B9AAB0CC974A}" type="pres">
      <dgm:prSet presAssocID="{14A75319-7024-4BB3-94C8-D5BB470BA337}" presName="composite" presStyleCnt="0"/>
      <dgm:spPr/>
    </dgm:pt>
    <dgm:pt modelId="{D7E028B4-01B0-4316-8275-F13324E9CB09}" type="pres">
      <dgm:prSet presAssocID="{14A75319-7024-4BB3-94C8-D5BB470BA337}" presName="rect1" presStyleLbl="trAlignAcc1" presStyleIdx="4" presStyleCnt="13" custLinFactY="-11907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97F87-5334-4C5C-A21F-2131CA9F6604}" type="pres">
      <dgm:prSet presAssocID="{14A75319-7024-4BB3-94C8-D5BB470BA337}" presName="rect2" presStyleLbl="fgImgPlace1" presStyleIdx="4" presStyleCnt="13" custLinFactY="-11834" custLinFactNeighborX="-696" custLinFactNeighborY="-10000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D394C688-FA29-47F7-81C5-534D1AC3EB8E}" type="pres">
      <dgm:prSet presAssocID="{8B0B228F-7C50-42EF-B8B6-5BB3E59A6448}" presName="sibTrans" presStyleCnt="0"/>
      <dgm:spPr/>
    </dgm:pt>
    <dgm:pt modelId="{C230C602-61D4-4A66-8EA1-70B6DB9A6C27}" type="pres">
      <dgm:prSet presAssocID="{46B97C8B-DF56-468B-BE66-E3129FA1E941}" presName="composite" presStyleCnt="0"/>
      <dgm:spPr/>
    </dgm:pt>
    <dgm:pt modelId="{83DECF6D-E46A-4832-846D-8364662F57F3}" type="pres">
      <dgm:prSet presAssocID="{46B97C8B-DF56-468B-BE66-E3129FA1E941}" presName="rect1" presStyleLbl="trAlignAcc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4D6E24-910F-4E35-B227-AB1B65D848D4}" type="pres">
      <dgm:prSet presAssocID="{46B97C8B-DF56-468B-BE66-E3129FA1E941}" presName="rect2" presStyleLbl="fgImgPlace1" presStyleIdx="5" presStyleCnt="1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9000" r="-99000"/>
          </a:stretch>
        </a:blipFill>
      </dgm:spPr>
      <dgm:t>
        <a:bodyPr/>
        <a:lstStyle/>
        <a:p>
          <a:endParaRPr lang="ru-RU"/>
        </a:p>
      </dgm:t>
    </dgm:pt>
    <dgm:pt modelId="{ABA20FAB-3735-4DE7-A24C-91D8F695517C}" type="pres">
      <dgm:prSet presAssocID="{D516C89C-65DD-48D3-8193-965960335AFC}" presName="sibTrans" presStyleCnt="0"/>
      <dgm:spPr/>
    </dgm:pt>
    <dgm:pt modelId="{51DDAAF5-D82D-47C4-A524-1B1EFF167B19}" type="pres">
      <dgm:prSet presAssocID="{D8217613-AE7E-4E93-823F-ACED03C24583}" presName="composite" presStyleCnt="0"/>
      <dgm:spPr/>
    </dgm:pt>
    <dgm:pt modelId="{490DCDDD-4039-4819-9BB4-2124B6BED493}" type="pres">
      <dgm:prSet presAssocID="{D8217613-AE7E-4E93-823F-ACED03C24583}" presName="rect1" presStyleLbl="trAlignAcc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E5C1-09CD-4EAE-BD2E-379B87B5C1EF}" type="pres">
      <dgm:prSet presAssocID="{D8217613-AE7E-4E93-823F-ACED03C24583}" presName="rect2" presStyleLbl="fgImgPlace1" presStyleIdx="6" presStyleCnt="13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8000" r="-78000"/>
          </a:stretch>
        </a:blipFill>
      </dgm:spPr>
    </dgm:pt>
    <dgm:pt modelId="{CE0319B3-2656-4865-9048-C46F31278B7E}" type="pres">
      <dgm:prSet presAssocID="{5FBF2FB0-6764-4AAC-B4BB-0568C61C5694}" presName="sibTrans" presStyleCnt="0"/>
      <dgm:spPr/>
    </dgm:pt>
    <dgm:pt modelId="{71B954A2-211C-45A6-AC8C-6D05959EA446}" type="pres">
      <dgm:prSet presAssocID="{30819958-8CCA-4B96-BEAD-E7D9C2E232B6}" presName="composite" presStyleCnt="0"/>
      <dgm:spPr/>
    </dgm:pt>
    <dgm:pt modelId="{8EB880D9-C162-4631-924A-525BB340B4D4}" type="pres">
      <dgm:prSet presAssocID="{30819958-8CCA-4B96-BEAD-E7D9C2E232B6}" presName="rect1" presStyleLbl="trAlignAcc1" presStyleIdx="7" presStyleCnt="13" custLinFactY="-18018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3A4B8-F51D-4034-B0F9-131426213F6B}" type="pres">
      <dgm:prSet presAssocID="{30819958-8CCA-4B96-BEAD-E7D9C2E232B6}" presName="rect2" presStyleLbl="fgImgPlace1" presStyleIdx="7" presStyleCnt="13" custLinFactY="-17654" custLinFactNeighborX="-696" custLinFactNeighborY="-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0AA02174-0BC9-4FE7-BB33-B8E94E4FE4BA}" type="pres">
      <dgm:prSet presAssocID="{5146E8F6-29A6-41A9-ACF3-E7AD61B74D49}" presName="sibTrans" presStyleCnt="0"/>
      <dgm:spPr/>
    </dgm:pt>
    <dgm:pt modelId="{4341F231-9216-49F7-93B5-A64201E0803C}" type="pres">
      <dgm:prSet presAssocID="{E684C99C-427C-45F3-8573-6BFBDF7EC6B9}" presName="composite" presStyleCnt="0"/>
      <dgm:spPr/>
    </dgm:pt>
    <dgm:pt modelId="{61D98912-59F1-4DFC-966B-05401E2CABCF}" type="pres">
      <dgm:prSet presAssocID="{E684C99C-427C-45F3-8573-6BFBDF7EC6B9}" presName="rect1" presStyleLbl="trAlignAcc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CD260-A4E2-4CD1-930C-417724275468}" type="pres">
      <dgm:prSet presAssocID="{E684C99C-427C-45F3-8573-6BFBDF7EC6B9}" presName="rect2" presStyleLbl="fgImgPlace1" presStyleIdx="8" presStyleCnt="13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6E93266-6F06-4AEC-BE4D-3844A5B25D60}" type="pres">
      <dgm:prSet presAssocID="{F80E662F-0474-429D-B1C7-389BDF00F60B}" presName="sibTrans" presStyleCnt="0"/>
      <dgm:spPr/>
    </dgm:pt>
    <dgm:pt modelId="{C1951519-DE5F-47CD-9F07-DB9B2116CE28}" type="pres">
      <dgm:prSet presAssocID="{FC14E49A-7BDB-476D-8D20-7B8F544C2992}" presName="composite" presStyleCnt="0"/>
      <dgm:spPr/>
    </dgm:pt>
    <dgm:pt modelId="{BF0AD19D-770B-411C-A7F7-EAE13070821E}" type="pres">
      <dgm:prSet presAssocID="{FC14E49A-7BDB-476D-8D20-7B8F544C2992}" presName="rect1" presStyleLbl="trAlignAcc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A0DC8-6E4D-4188-8DAB-BD8A6724E06F}" type="pres">
      <dgm:prSet presAssocID="{FC14E49A-7BDB-476D-8D20-7B8F544C2992}" presName="rect2" presStyleLbl="fgImgPlace1" presStyleIdx="9" presStyleCnt="13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D95B0CE9-3989-4C2E-BC48-6E6F99DDB8C0}" type="pres">
      <dgm:prSet presAssocID="{2BD2C1F3-0977-430A-A170-2D1BABA25F05}" presName="sibTrans" presStyleCnt="0"/>
      <dgm:spPr/>
    </dgm:pt>
    <dgm:pt modelId="{05D227F0-8E90-4AB0-BA9D-0282C8260CDB}" type="pres">
      <dgm:prSet presAssocID="{D27A9A58-3C8C-41C0-AEFF-920F18C322A6}" presName="composite" presStyleCnt="0"/>
      <dgm:spPr/>
    </dgm:pt>
    <dgm:pt modelId="{FB42B0CF-A5F7-4942-8B8B-22D96659B3A0}" type="pres">
      <dgm:prSet presAssocID="{D27A9A58-3C8C-41C0-AEFF-920F18C322A6}" presName="rect1" presStyleLbl="trAlignAcc1" presStyleIdx="10" presStyleCnt="13" custLinFactY="-24130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FE482-A7BE-4EF7-B3B4-91A887D56236}" type="pres">
      <dgm:prSet presAssocID="{D27A9A58-3C8C-41C0-AEFF-920F18C322A6}" presName="rect2" presStyleLbl="fgImgPlace1" presStyleIdx="10" presStyleCnt="13" custLinFactY="-13969" custLinFactNeighborX="-696" custLinFactNeighborY="-100000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</dgm:spPr>
    </dgm:pt>
    <dgm:pt modelId="{8E9D22D3-D2EE-4CAE-B63B-8DE671294552}" type="pres">
      <dgm:prSet presAssocID="{18794BDF-E79C-412D-8F5D-34A2EB8BA57B}" presName="sibTrans" presStyleCnt="0"/>
      <dgm:spPr/>
    </dgm:pt>
    <dgm:pt modelId="{2F0AA29A-3F52-44C5-AC2F-7B26E45C5D13}" type="pres">
      <dgm:prSet presAssocID="{3D47200B-3CC9-4D7B-83C7-E5EDC5669F53}" presName="composite" presStyleCnt="0"/>
      <dgm:spPr/>
    </dgm:pt>
    <dgm:pt modelId="{A26459AD-5B56-4BCB-A440-C02F12D53716}" type="pres">
      <dgm:prSet presAssocID="{3D47200B-3CC9-4D7B-83C7-E5EDC5669F53}" presName="rect1" presStyleLbl="trAlignAcc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DA4B7-B808-489B-8F6A-A74856881722}" type="pres">
      <dgm:prSet presAssocID="{3D47200B-3CC9-4D7B-83C7-E5EDC5669F53}" presName="rect2" presStyleLbl="fgImgPlace1" presStyleIdx="11" presStyleCnt="13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7357F3AF-47A8-4829-8A06-359922FA97E6}" type="pres">
      <dgm:prSet presAssocID="{200DD096-5267-4485-BE3A-3925158DB0D7}" presName="sibTrans" presStyleCnt="0"/>
      <dgm:spPr/>
    </dgm:pt>
    <dgm:pt modelId="{BC4EBAD8-23AE-49BC-BCE3-81EABC923969}" type="pres">
      <dgm:prSet presAssocID="{0F1EAB6A-6E53-4EA7-86FA-99D01DDD849B}" presName="composite" presStyleCnt="0"/>
      <dgm:spPr/>
    </dgm:pt>
    <dgm:pt modelId="{37E2580F-7BCF-480B-B6A8-1F01AFD417CF}" type="pres">
      <dgm:prSet presAssocID="{0F1EAB6A-6E53-4EA7-86FA-99D01DDD849B}" presName="rect1" presStyleLbl="trAlignAcc1" presStyleIdx="12" presStyleCnt="13" custLinFactY="-30242" custLinFactNeighborX="-12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44AB-63B4-4490-AC58-71AE2ACC3C9A}" type="pres">
      <dgm:prSet presAssocID="{0F1EAB6A-6E53-4EA7-86FA-99D01DDD849B}" presName="rect2" presStyleLbl="fgImgPlace1" presStyleIdx="12" presStyleCnt="13" custLinFactY="-19789" custLinFactNeighborX="-696" custLinFactNeighborY="-100000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7000" r="-57000"/>
          </a:stretch>
        </a:blipFill>
      </dgm:spPr>
    </dgm:pt>
  </dgm:ptLst>
  <dgm:cxnLst>
    <dgm:cxn modelId="{50B4A41B-DADF-48E3-A50E-074C593D8E26}" srcId="{5F38288C-490C-4E85-BEBD-C2796C111AC1}" destId="{FC14E49A-7BDB-476D-8D20-7B8F544C2992}" srcOrd="9" destOrd="0" parTransId="{6128B82F-63C2-467B-9CF0-6112E775F197}" sibTransId="{2BD2C1F3-0977-430A-A170-2D1BABA25F05}"/>
    <dgm:cxn modelId="{600DCF6B-05D3-4973-AE3F-67EF0C51AD01}" type="presOf" srcId="{0F1EAB6A-6E53-4EA7-86FA-99D01DDD849B}" destId="{37E2580F-7BCF-480B-B6A8-1F01AFD417CF}" srcOrd="0" destOrd="0" presId="urn:microsoft.com/office/officeart/2008/layout/PictureStrips"/>
    <dgm:cxn modelId="{5CF84E75-B490-4B67-9FFD-7D317204CB62}" srcId="{5F38288C-490C-4E85-BEBD-C2796C111AC1}" destId="{D8217613-AE7E-4E93-823F-ACED03C24583}" srcOrd="6" destOrd="0" parTransId="{A2BEF77D-2E98-4E3F-9893-318E01FF4273}" sibTransId="{5FBF2FB0-6764-4AAC-B4BB-0568C61C5694}"/>
    <dgm:cxn modelId="{7123FE63-DD2F-4C1E-94F7-9B7B8DD0DA02}" type="presOf" srcId="{5CAAA881-C7FF-4E36-A8CF-0F35DC634C8A}" destId="{52D926D0-0349-4713-844C-306D0DEBB9D7}" srcOrd="0" destOrd="0" presId="urn:microsoft.com/office/officeart/2008/layout/PictureStrips"/>
    <dgm:cxn modelId="{ED50C964-D2E0-498E-B3DA-CB8DF92BF22E}" type="presOf" srcId="{A7EBE5C1-4BD8-43BB-9C65-D54D1CA9E31C}" destId="{BFDC8EF3-EFB3-4847-89CA-DBD6925BFF30}" srcOrd="0" destOrd="0" presId="urn:microsoft.com/office/officeart/2008/layout/PictureStrips"/>
    <dgm:cxn modelId="{D3E2474C-DA16-48E2-8D6E-69B73AAF6A5D}" type="presOf" srcId="{30819958-8CCA-4B96-BEAD-E7D9C2E232B6}" destId="{8EB880D9-C162-4631-924A-525BB340B4D4}" srcOrd="0" destOrd="0" presId="urn:microsoft.com/office/officeart/2008/layout/PictureStrips"/>
    <dgm:cxn modelId="{E3B8FA2B-578F-45BD-93E6-E259347DD9FB}" type="presOf" srcId="{5F38288C-490C-4E85-BEBD-C2796C111AC1}" destId="{90610BF1-4E80-4E83-922D-8399B071699F}" srcOrd="0" destOrd="0" presId="urn:microsoft.com/office/officeart/2008/layout/PictureStrips"/>
    <dgm:cxn modelId="{D4756EE0-C2CB-4492-9300-E69F4B7557F4}" srcId="{5F38288C-490C-4E85-BEBD-C2796C111AC1}" destId="{81E93BD2-274B-4283-8F45-89DB42A85DDE}" srcOrd="0" destOrd="0" parTransId="{8D242611-3FF5-48D9-9D2B-413D0B2182DF}" sibTransId="{34CD5902-194A-4C12-AB8C-30553DFCC8E3}"/>
    <dgm:cxn modelId="{29AF1AEC-0CAC-453C-AA9D-7962566A185F}" type="presOf" srcId="{D27A9A58-3C8C-41C0-AEFF-920F18C322A6}" destId="{FB42B0CF-A5F7-4942-8B8B-22D96659B3A0}" srcOrd="0" destOrd="0" presId="urn:microsoft.com/office/officeart/2008/layout/PictureStrips"/>
    <dgm:cxn modelId="{07EC9CA8-9117-416E-BEF3-7CA23BAC4DBE}" srcId="{5F38288C-490C-4E85-BEBD-C2796C111AC1}" destId="{D27A9A58-3C8C-41C0-AEFF-920F18C322A6}" srcOrd="10" destOrd="0" parTransId="{47BE2DC6-6305-4CF0-87D9-070E379F9FF6}" sibTransId="{18794BDF-E79C-412D-8F5D-34A2EB8BA57B}"/>
    <dgm:cxn modelId="{46C6905E-8D29-436A-98E2-FA7069861C36}" type="presOf" srcId="{14A75319-7024-4BB3-94C8-D5BB470BA337}" destId="{D7E028B4-01B0-4316-8275-F13324E9CB09}" srcOrd="0" destOrd="0" presId="urn:microsoft.com/office/officeart/2008/layout/PictureStrips"/>
    <dgm:cxn modelId="{3127F5E9-AE4A-49DE-BE78-4F0840FDA0ED}" srcId="{5F38288C-490C-4E85-BEBD-C2796C111AC1}" destId="{30819958-8CCA-4B96-BEAD-E7D9C2E232B6}" srcOrd="7" destOrd="0" parTransId="{DBD4397A-DE4C-4B0C-8498-EFF9BA208552}" sibTransId="{5146E8F6-29A6-41A9-ACF3-E7AD61B74D49}"/>
    <dgm:cxn modelId="{C0D036EE-EADF-4E17-9713-49B00B4C5F70}" type="presOf" srcId="{E684C99C-427C-45F3-8573-6BFBDF7EC6B9}" destId="{61D98912-59F1-4DFC-966B-05401E2CABCF}" srcOrd="0" destOrd="0" presId="urn:microsoft.com/office/officeart/2008/layout/PictureStrips"/>
    <dgm:cxn modelId="{977CA953-E4D9-49B6-A1C7-94B61A5EFB5D}" srcId="{5F38288C-490C-4E85-BEBD-C2796C111AC1}" destId="{E684C99C-427C-45F3-8573-6BFBDF7EC6B9}" srcOrd="8" destOrd="0" parTransId="{CCBCA442-1043-44EC-8519-8AAE596E4977}" sibTransId="{F80E662F-0474-429D-B1C7-389BDF00F60B}"/>
    <dgm:cxn modelId="{C53B1465-DCC6-4F22-BBA6-2F11487A8427}" srcId="{5F38288C-490C-4E85-BEBD-C2796C111AC1}" destId="{A7EBE5C1-4BD8-43BB-9C65-D54D1CA9E31C}" srcOrd="2" destOrd="0" parTransId="{AB05F647-6071-469B-AC6C-A50F115EC5BF}" sibTransId="{9AABA27E-81DE-46AE-81EC-CFD5D5130FCD}"/>
    <dgm:cxn modelId="{B947FCD5-4488-4272-9B0D-96C50073AB9B}" srcId="{5F38288C-490C-4E85-BEBD-C2796C111AC1}" destId="{5CAAA881-C7FF-4E36-A8CF-0F35DC634C8A}" srcOrd="1" destOrd="0" parTransId="{4F055B0A-AE7F-4386-A0D1-C85A8D785B18}" sibTransId="{D1985981-FCC8-41F1-A2DF-DDED56530298}"/>
    <dgm:cxn modelId="{B56E9A17-8A69-4B3B-A0D1-F6D36C70C050}" srcId="{5F38288C-490C-4E85-BEBD-C2796C111AC1}" destId="{46B97C8B-DF56-468B-BE66-E3129FA1E941}" srcOrd="5" destOrd="0" parTransId="{F0E19975-DC6D-40FC-A037-6D261BC35E3F}" sibTransId="{D516C89C-65DD-48D3-8193-965960335AFC}"/>
    <dgm:cxn modelId="{D8F908A9-CC4F-4E7C-98A8-98214A7C283B}" type="presOf" srcId="{81E93BD2-274B-4283-8F45-89DB42A85DDE}" destId="{B5FFE1EE-AF8B-49E2-BC09-DCDCFCCD5EA8}" srcOrd="0" destOrd="0" presId="urn:microsoft.com/office/officeart/2008/layout/PictureStrips"/>
    <dgm:cxn modelId="{88A963B3-8788-4C7A-949E-E3345F8E4136}" type="presOf" srcId="{9CCBC35A-5410-462C-A27F-5580C1B24EA2}" destId="{9AD8BFE6-3375-438F-866C-CC85F72EEFC4}" srcOrd="0" destOrd="0" presId="urn:microsoft.com/office/officeart/2008/layout/PictureStrips"/>
    <dgm:cxn modelId="{56285D8A-9DAC-4484-86CA-C623F7398E33}" type="presOf" srcId="{D8217613-AE7E-4E93-823F-ACED03C24583}" destId="{490DCDDD-4039-4819-9BB4-2124B6BED493}" srcOrd="0" destOrd="0" presId="urn:microsoft.com/office/officeart/2008/layout/PictureStrips"/>
    <dgm:cxn modelId="{FCD7325F-01FB-47EF-A4A2-F61699F7EECD}" srcId="{5F38288C-490C-4E85-BEBD-C2796C111AC1}" destId="{0F1EAB6A-6E53-4EA7-86FA-99D01DDD849B}" srcOrd="12" destOrd="0" parTransId="{DB5D4617-055F-4678-875F-A34B8872793C}" sibTransId="{A2244DE9-5B8B-4E97-8183-6CCAF2F002D0}"/>
    <dgm:cxn modelId="{A768AA4D-F895-43DC-94DC-45AF946535F3}" srcId="{5F38288C-490C-4E85-BEBD-C2796C111AC1}" destId="{3D47200B-3CC9-4D7B-83C7-E5EDC5669F53}" srcOrd="11" destOrd="0" parTransId="{E06995F9-EA5B-460F-B2D5-82D7D2DDE6E7}" sibTransId="{200DD096-5267-4485-BE3A-3925158DB0D7}"/>
    <dgm:cxn modelId="{493121D4-DE68-4FE5-8612-E483A1925184}" srcId="{5F38288C-490C-4E85-BEBD-C2796C111AC1}" destId="{14A75319-7024-4BB3-94C8-D5BB470BA337}" srcOrd="4" destOrd="0" parTransId="{9D02DAC1-172C-4E5B-829D-31516118F413}" sibTransId="{8B0B228F-7C50-42EF-B8B6-5BB3E59A6448}"/>
    <dgm:cxn modelId="{DFB64B83-08BB-44B2-B5CE-DC1B0387F40D}" type="presOf" srcId="{46B97C8B-DF56-468B-BE66-E3129FA1E941}" destId="{83DECF6D-E46A-4832-846D-8364662F57F3}" srcOrd="0" destOrd="0" presId="urn:microsoft.com/office/officeart/2008/layout/PictureStrips"/>
    <dgm:cxn modelId="{E02B8DA6-00D6-481C-8ECF-780F923B71DE}" type="presOf" srcId="{FC14E49A-7BDB-476D-8D20-7B8F544C2992}" destId="{BF0AD19D-770B-411C-A7F7-EAE13070821E}" srcOrd="0" destOrd="0" presId="urn:microsoft.com/office/officeart/2008/layout/PictureStrips"/>
    <dgm:cxn modelId="{A13A0D99-4858-4777-9577-F0A5914AE777}" srcId="{5F38288C-490C-4E85-BEBD-C2796C111AC1}" destId="{9CCBC35A-5410-462C-A27F-5580C1B24EA2}" srcOrd="3" destOrd="0" parTransId="{A661956A-FF0A-41D3-B87E-729D985F921C}" sibTransId="{970E48AF-847E-427F-A4B2-4F62F124EA00}"/>
    <dgm:cxn modelId="{F37025E2-C45B-4498-8D21-702D2663AFD9}" type="presOf" srcId="{3D47200B-3CC9-4D7B-83C7-E5EDC5669F53}" destId="{A26459AD-5B56-4BCB-A440-C02F12D53716}" srcOrd="0" destOrd="0" presId="urn:microsoft.com/office/officeart/2008/layout/PictureStrips"/>
    <dgm:cxn modelId="{05F44B82-F529-4BC0-AF1B-28AE9DAE2255}" type="presParOf" srcId="{90610BF1-4E80-4E83-922D-8399B071699F}" destId="{6D1D165C-B3DA-464B-A1EA-2135A6103096}" srcOrd="0" destOrd="0" presId="urn:microsoft.com/office/officeart/2008/layout/PictureStrips"/>
    <dgm:cxn modelId="{57691F2D-CE3D-4422-B807-0229F2912412}" type="presParOf" srcId="{6D1D165C-B3DA-464B-A1EA-2135A6103096}" destId="{B5FFE1EE-AF8B-49E2-BC09-DCDCFCCD5EA8}" srcOrd="0" destOrd="0" presId="urn:microsoft.com/office/officeart/2008/layout/PictureStrips"/>
    <dgm:cxn modelId="{16863D52-0164-4316-9DCB-78BA877ACDD3}" type="presParOf" srcId="{6D1D165C-B3DA-464B-A1EA-2135A6103096}" destId="{1C657962-E66D-45DC-81C6-333EAEE75E1E}" srcOrd="1" destOrd="0" presId="urn:microsoft.com/office/officeart/2008/layout/PictureStrips"/>
    <dgm:cxn modelId="{D20C9E0D-1190-47A1-8C74-6EE0983CD0CF}" type="presParOf" srcId="{90610BF1-4E80-4E83-922D-8399B071699F}" destId="{22D74B0E-22D2-4F8F-AC55-F07627034679}" srcOrd="1" destOrd="0" presId="urn:microsoft.com/office/officeart/2008/layout/PictureStrips"/>
    <dgm:cxn modelId="{05250C02-CFF7-427F-918A-4AF86DA30E14}" type="presParOf" srcId="{90610BF1-4E80-4E83-922D-8399B071699F}" destId="{CC0DD99D-7438-459B-8D87-FC513A657BA6}" srcOrd="2" destOrd="0" presId="urn:microsoft.com/office/officeart/2008/layout/PictureStrips"/>
    <dgm:cxn modelId="{98AAD797-A834-45AF-9DE5-887E140F2F36}" type="presParOf" srcId="{CC0DD99D-7438-459B-8D87-FC513A657BA6}" destId="{52D926D0-0349-4713-844C-306D0DEBB9D7}" srcOrd="0" destOrd="0" presId="urn:microsoft.com/office/officeart/2008/layout/PictureStrips"/>
    <dgm:cxn modelId="{B1FD9C25-2B0B-4A9C-B80D-76062B430299}" type="presParOf" srcId="{CC0DD99D-7438-459B-8D87-FC513A657BA6}" destId="{9C15E7A8-82B1-463A-8C82-603DE1CCC66B}" srcOrd="1" destOrd="0" presId="urn:microsoft.com/office/officeart/2008/layout/PictureStrips"/>
    <dgm:cxn modelId="{6F1B8353-98E5-4D78-AB38-96FA69F0080F}" type="presParOf" srcId="{90610BF1-4E80-4E83-922D-8399B071699F}" destId="{FD8D67F2-9CB5-4D56-9712-97AC1A834813}" srcOrd="3" destOrd="0" presId="urn:microsoft.com/office/officeart/2008/layout/PictureStrips"/>
    <dgm:cxn modelId="{D72729F4-EA3C-4509-A41D-94CA109F068D}" type="presParOf" srcId="{90610BF1-4E80-4E83-922D-8399B071699F}" destId="{16B3A1D7-3624-4DFE-BFF0-FE9060A54634}" srcOrd="4" destOrd="0" presId="urn:microsoft.com/office/officeart/2008/layout/PictureStrips"/>
    <dgm:cxn modelId="{98816BC9-77DD-4570-A5F4-711F24A381D9}" type="presParOf" srcId="{16B3A1D7-3624-4DFE-BFF0-FE9060A54634}" destId="{BFDC8EF3-EFB3-4847-89CA-DBD6925BFF30}" srcOrd="0" destOrd="0" presId="urn:microsoft.com/office/officeart/2008/layout/PictureStrips"/>
    <dgm:cxn modelId="{3C766804-F4F0-49BD-8A29-A96BB5CE6E08}" type="presParOf" srcId="{16B3A1D7-3624-4DFE-BFF0-FE9060A54634}" destId="{B4A7159F-A514-4599-85F0-2CA54A604D2E}" srcOrd="1" destOrd="0" presId="urn:microsoft.com/office/officeart/2008/layout/PictureStrips"/>
    <dgm:cxn modelId="{B67DA56C-0967-4C7F-B0F5-BE88EFA3F522}" type="presParOf" srcId="{90610BF1-4E80-4E83-922D-8399B071699F}" destId="{E774CFE3-8A8A-4D07-BF39-58047A4040B8}" srcOrd="5" destOrd="0" presId="urn:microsoft.com/office/officeart/2008/layout/PictureStrips"/>
    <dgm:cxn modelId="{B82E40CA-E327-4930-ACB5-E8176DC4451E}" type="presParOf" srcId="{90610BF1-4E80-4E83-922D-8399B071699F}" destId="{AEA61510-2A3F-40B8-BF93-AAB05B1726ED}" srcOrd="6" destOrd="0" presId="urn:microsoft.com/office/officeart/2008/layout/PictureStrips"/>
    <dgm:cxn modelId="{B79D91D9-74C1-4375-A7CA-BC96C00C8500}" type="presParOf" srcId="{AEA61510-2A3F-40B8-BF93-AAB05B1726ED}" destId="{9AD8BFE6-3375-438F-866C-CC85F72EEFC4}" srcOrd="0" destOrd="0" presId="urn:microsoft.com/office/officeart/2008/layout/PictureStrips"/>
    <dgm:cxn modelId="{0E0AA91F-2A4A-4540-80E6-4992D8DCC1FE}" type="presParOf" srcId="{AEA61510-2A3F-40B8-BF93-AAB05B1726ED}" destId="{CFFC00A0-60C7-4AB8-A10C-6ADCC61DB35E}" srcOrd="1" destOrd="0" presId="urn:microsoft.com/office/officeart/2008/layout/PictureStrips"/>
    <dgm:cxn modelId="{A034572B-F4B2-454D-BB39-2473920EE64D}" type="presParOf" srcId="{90610BF1-4E80-4E83-922D-8399B071699F}" destId="{F718A2C4-DC1C-4E80-87C3-BE015946D39F}" srcOrd="7" destOrd="0" presId="urn:microsoft.com/office/officeart/2008/layout/PictureStrips"/>
    <dgm:cxn modelId="{456DC130-1DB9-4C81-89AF-08401A45D4F9}" type="presParOf" srcId="{90610BF1-4E80-4E83-922D-8399B071699F}" destId="{C825C478-56F0-4C8A-89AB-B9AAB0CC974A}" srcOrd="8" destOrd="0" presId="urn:microsoft.com/office/officeart/2008/layout/PictureStrips"/>
    <dgm:cxn modelId="{113C034D-2BF2-4359-BB2B-FA779550EC24}" type="presParOf" srcId="{C825C478-56F0-4C8A-89AB-B9AAB0CC974A}" destId="{D7E028B4-01B0-4316-8275-F13324E9CB09}" srcOrd="0" destOrd="0" presId="urn:microsoft.com/office/officeart/2008/layout/PictureStrips"/>
    <dgm:cxn modelId="{D01F455E-D144-4F79-8461-5484B53330CF}" type="presParOf" srcId="{C825C478-56F0-4C8A-89AB-B9AAB0CC974A}" destId="{9D697F87-5334-4C5C-A21F-2131CA9F6604}" srcOrd="1" destOrd="0" presId="urn:microsoft.com/office/officeart/2008/layout/PictureStrips"/>
    <dgm:cxn modelId="{F17C777B-1D3C-483F-9445-DDFF1BE60F44}" type="presParOf" srcId="{90610BF1-4E80-4E83-922D-8399B071699F}" destId="{D394C688-FA29-47F7-81C5-534D1AC3EB8E}" srcOrd="9" destOrd="0" presId="urn:microsoft.com/office/officeart/2008/layout/PictureStrips"/>
    <dgm:cxn modelId="{FF2DDA37-8206-4127-9A01-761C1B71455C}" type="presParOf" srcId="{90610BF1-4E80-4E83-922D-8399B071699F}" destId="{C230C602-61D4-4A66-8EA1-70B6DB9A6C27}" srcOrd="10" destOrd="0" presId="urn:microsoft.com/office/officeart/2008/layout/PictureStrips"/>
    <dgm:cxn modelId="{731606C1-C1CB-4843-ACE1-ECBBE25F5668}" type="presParOf" srcId="{C230C602-61D4-4A66-8EA1-70B6DB9A6C27}" destId="{83DECF6D-E46A-4832-846D-8364662F57F3}" srcOrd="0" destOrd="0" presId="urn:microsoft.com/office/officeart/2008/layout/PictureStrips"/>
    <dgm:cxn modelId="{AFB38C9E-F4BB-4F4C-A0A5-24DFB49E017F}" type="presParOf" srcId="{C230C602-61D4-4A66-8EA1-70B6DB9A6C27}" destId="{694D6E24-910F-4E35-B227-AB1B65D848D4}" srcOrd="1" destOrd="0" presId="urn:microsoft.com/office/officeart/2008/layout/PictureStrips"/>
    <dgm:cxn modelId="{C19133A3-C9EC-4F8E-BCC1-48A3D34360C2}" type="presParOf" srcId="{90610BF1-4E80-4E83-922D-8399B071699F}" destId="{ABA20FAB-3735-4DE7-A24C-91D8F695517C}" srcOrd="11" destOrd="0" presId="urn:microsoft.com/office/officeart/2008/layout/PictureStrips"/>
    <dgm:cxn modelId="{577167E4-4D9A-4B2D-B683-959388018CE4}" type="presParOf" srcId="{90610BF1-4E80-4E83-922D-8399B071699F}" destId="{51DDAAF5-D82D-47C4-A524-1B1EFF167B19}" srcOrd="12" destOrd="0" presId="urn:microsoft.com/office/officeart/2008/layout/PictureStrips"/>
    <dgm:cxn modelId="{03F46A86-E20A-45F7-A777-BD932604EF47}" type="presParOf" srcId="{51DDAAF5-D82D-47C4-A524-1B1EFF167B19}" destId="{490DCDDD-4039-4819-9BB4-2124B6BED493}" srcOrd="0" destOrd="0" presId="urn:microsoft.com/office/officeart/2008/layout/PictureStrips"/>
    <dgm:cxn modelId="{F4D50DB4-3612-4D51-BD77-21F53CEF41CA}" type="presParOf" srcId="{51DDAAF5-D82D-47C4-A524-1B1EFF167B19}" destId="{7588E5C1-09CD-4EAE-BD2E-379B87B5C1EF}" srcOrd="1" destOrd="0" presId="urn:microsoft.com/office/officeart/2008/layout/PictureStrips"/>
    <dgm:cxn modelId="{F5801CF5-9D9E-456F-BE4E-68D406B8E6B8}" type="presParOf" srcId="{90610BF1-4E80-4E83-922D-8399B071699F}" destId="{CE0319B3-2656-4865-9048-C46F31278B7E}" srcOrd="13" destOrd="0" presId="urn:microsoft.com/office/officeart/2008/layout/PictureStrips"/>
    <dgm:cxn modelId="{60BB7330-70A0-45AA-B06E-966BA116E7DF}" type="presParOf" srcId="{90610BF1-4E80-4E83-922D-8399B071699F}" destId="{71B954A2-211C-45A6-AC8C-6D05959EA446}" srcOrd="14" destOrd="0" presId="urn:microsoft.com/office/officeart/2008/layout/PictureStrips"/>
    <dgm:cxn modelId="{07B40557-8077-4EF6-940D-8B2435A97BD6}" type="presParOf" srcId="{71B954A2-211C-45A6-AC8C-6D05959EA446}" destId="{8EB880D9-C162-4631-924A-525BB340B4D4}" srcOrd="0" destOrd="0" presId="urn:microsoft.com/office/officeart/2008/layout/PictureStrips"/>
    <dgm:cxn modelId="{EC2C8029-6A21-4F4A-AFBF-58661485B4D9}" type="presParOf" srcId="{71B954A2-211C-45A6-AC8C-6D05959EA446}" destId="{5D73A4B8-F51D-4034-B0F9-131426213F6B}" srcOrd="1" destOrd="0" presId="urn:microsoft.com/office/officeart/2008/layout/PictureStrips"/>
    <dgm:cxn modelId="{6DF61038-B9AA-4AF0-B49F-F8CE9E113CA4}" type="presParOf" srcId="{90610BF1-4E80-4E83-922D-8399B071699F}" destId="{0AA02174-0BC9-4FE7-BB33-B8E94E4FE4BA}" srcOrd="15" destOrd="0" presId="urn:microsoft.com/office/officeart/2008/layout/PictureStrips"/>
    <dgm:cxn modelId="{13CDC312-98D0-475C-AA95-6943E2DD5CAC}" type="presParOf" srcId="{90610BF1-4E80-4E83-922D-8399B071699F}" destId="{4341F231-9216-49F7-93B5-A64201E0803C}" srcOrd="16" destOrd="0" presId="urn:microsoft.com/office/officeart/2008/layout/PictureStrips"/>
    <dgm:cxn modelId="{2CEDE730-C315-4CDA-8D2B-54924193AEF4}" type="presParOf" srcId="{4341F231-9216-49F7-93B5-A64201E0803C}" destId="{61D98912-59F1-4DFC-966B-05401E2CABCF}" srcOrd="0" destOrd="0" presId="urn:microsoft.com/office/officeart/2008/layout/PictureStrips"/>
    <dgm:cxn modelId="{AD10EC1F-1540-445C-8A8F-18C277513155}" type="presParOf" srcId="{4341F231-9216-49F7-93B5-A64201E0803C}" destId="{6DACD260-A4E2-4CD1-930C-417724275468}" srcOrd="1" destOrd="0" presId="urn:microsoft.com/office/officeart/2008/layout/PictureStrips"/>
    <dgm:cxn modelId="{CB365CC3-B5D1-432B-A0DF-5C8BDBA7858A}" type="presParOf" srcId="{90610BF1-4E80-4E83-922D-8399B071699F}" destId="{C6E93266-6F06-4AEC-BE4D-3844A5B25D60}" srcOrd="17" destOrd="0" presId="urn:microsoft.com/office/officeart/2008/layout/PictureStrips"/>
    <dgm:cxn modelId="{677822D3-FCFC-4BEC-BA79-132A559E0416}" type="presParOf" srcId="{90610BF1-4E80-4E83-922D-8399B071699F}" destId="{C1951519-DE5F-47CD-9F07-DB9B2116CE28}" srcOrd="18" destOrd="0" presId="urn:microsoft.com/office/officeart/2008/layout/PictureStrips"/>
    <dgm:cxn modelId="{B8BADAA7-C1CC-4ECE-B3A0-6F6E785E23EA}" type="presParOf" srcId="{C1951519-DE5F-47CD-9F07-DB9B2116CE28}" destId="{BF0AD19D-770B-411C-A7F7-EAE13070821E}" srcOrd="0" destOrd="0" presId="urn:microsoft.com/office/officeart/2008/layout/PictureStrips"/>
    <dgm:cxn modelId="{CB43F678-1F12-402F-A9BB-611574E2B70D}" type="presParOf" srcId="{C1951519-DE5F-47CD-9F07-DB9B2116CE28}" destId="{A10A0DC8-6E4D-4188-8DAB-BD8A6724E06F}" srcOrd="1" destOrd="0" presId="urn:microsoft.com/office/officeart/2008/layout/PictureStrips"/>
    <dgm:cxn modelId="{CEBB7A8E-8951-4842-B603-A6C6E919F39E}" type="presParOf" srcId="{90610BF1-4E80-4E83-922D-8399B071699F}" destId="{D95B0CE9-3989-4C2E-BC48-6E6F99DDB8C0}" srcOrd="19" destOrd="0" presId="urn:microsoft.com/office/officeart/2008/layout/PictureStrips"/>
    <dgm:cxn modelId="{3DF188B9-5FDC-451C-BA6C-203FCE0FADC5}" type="presParOf" srcId="{90610BF1-4E80-4E83-922D-8399B071699F}" destId="{05D227F0-8E90-4AB0-BA9D-0282C8260CDB}" srcOrd="20" destOrd="0" presId="urn:microsoft.com/office/officeart/2008/layout/PictureStrips"/>
    <dgm:cxn modelId="{98B1ABD8-A314-4EC2-824F-6A52DDFF05DE}" type="presParOf" srcId="{05D227F0-8E90-4AB0-BA9D-0282C8260CDB}" destId="{FB42B0CF-A5F7-4942-8B8B-22D96659B3A0}" srcOrd="0" destOrd="0" presId="urn:microsoft.com/office/officeart/2008/layout/PictureStrips"/>
    <dgm:cxn modelId="{5E4786ED-5204-4494-8AB5-A10738DB0A8F}" type="presParOf" srcId="{05D227F0-8E90-4AB0-BA9D-0282C8260CDB}" destId="{0E1FE482-A7BE-4EF7-B3B4-91A887D56236}" srcOrd="1" destOrd="0" presId="urn:microsoft.com/office/officeart/2008/layout/PictureStrips"/>
    <dgm:cxn modelId="{6BFEA153-C025-46DE-BD82-5ADDFFBC02FE}" type="presParOf" srcId="{90610BF1-4E80-4E83-922D-8399B071699F}" destId="{8E9D22D3-D2EE-4CAE-B63B-8DE671294552}" srcOrd="21" destOrd="0" presId="urn:microsoft.com/office/officeart/2008/layout/PictureStrips"/>
    <dgm:cxn modelId="{7079F951-CCCA-4786-BD95-954B52CE32BA}" type="presParOf" srcId="{90610BF1-4E80-4E83-922D-8399B071699F}" destId="{2F0AA29A-3F52-44C5-AC2F-7B26E45C5D13}" srcOrd="22" destOrd="0" presId="urn:microsoft.com/office/officeart/2008/layout/PictureStrips"/>
    <dgm:cxn modelId="{50D8101F-16DE-4206-85CD-26FF01149804}" type="presParOf" srcId="{2F0AA29A-3F52-44C5-AC2F-7B26E45C5D13}" destId="{A26459AD-5B56-4BCB-A440-C02F12D53716}" srcOrd="0" destOrd="0" presId="urn:microsoft.com/office/officeart/2008/layout/PictureStrips"/>
    <dgm:cxn modelId="{98418A23-9616-48C6-B98F-507BB47D8B04}" type="presParOf" srcId="{2F0AA29A-3F52-44C5-AC2F-7B26E45C5D13}" destId="{B44DA4B7-B808-489B-8F6A-A74856881722}" srcOrd="1" destOrd="0" presId="urn:microsoft.com/office/officeart/2008/layout/PictureStrips"/>
    <dgm:cxn modelId="{5BF46B64-62C5-4AFE-AF76-DF496649C85C}" type="presParOf" srcId="{90610BF1-4E80-4E83-922D-8399B071699F}" destId="{7357F3AF-47A8-4829-8A06-359922FA97E6}" srcOrd="23" destOrd="0" presId="urn:microsoft.com/office/officeart/2008/layout/PictureStrips"/>
    <dgm:cxn modelId="{228AE76C-764C-43B0-8DD0-6FD3DCBCF0C2}" type="presParOf" srcId="{90610BF1-4E80-4E83-922D-8399B071699F}" destId="{BC4EBAD8-23AE-49BC-BCE3-81EABC923969}" srcOrd="24" destOrd="0" presId="urn:microsoft.com/office/officeart/2008/layout/PictureStrips"/>
    <dgm:cxn modelId="{54CFEACF-7055-4641-AFE0-5CF931734133}" type="presParOf" srcId="{BC4EBAD8-23AE-49BC-BCE3-81EABC923969}" destId="{37E2580F-7BCF-480B-B6A8-1F01AFD417CF}" srcOrd="0" destOrd="0" presId="urn:microsoft.com/office/officeart/2008/layout/PictureStrips"/>
    <dgm:cxn modelId="{7651E305-7585-434B-879C-01DBA6F2BD01}" type="presParOf" srcId="{BC4EBAD8-23AE-49BC-BCE3-81EABC923969}" destId="{F8FA44AB-63B4-4490-AC58-71AE2ACC3C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075A7-6200-4D54-A01A-9533A4DD07A3}">
      <dsp:nvSpPr>
        <dsp:cNvPr id="0" name=""/>
        <dsp:cNvSpPr/>
      </dsp:nvSpPr>
      <dsp:spPr>
        <a:xfrm>
          <a:off x="0" y="0"/>
          <a:ext cx="8712968" cy="1080120"/>
        </a:xfrm>
        <a:prstGeom prst="rect">
          <a:avLst/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Межбюджетные трансферты - </a:t>
          </a:r>
          <a:r>
            <a:rPr lang="ru-RU" altLang="ru-RU" sz="1800" b="0" i="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это средства, предоставляемые одним бюджетом бюджетной системы Российской Федерации другому бюджету бюджетной системы Российской Федерации</a:t>
          </a:r>
          <a:r>
            <a:rPr lang="ru-RU" altLang="ru-RU" sz="1800" b="1" i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kern="1200" dirty="0"/>
        </a:p>
      </dsp:txBody>
      <dsp:txXfrm>
        <a:off x="0" y="0"/>
        <a:ext cx="8712968" cy="1080120"/>
      </dsp:txXfrm>
    </dsp:sp>
    <dsp:sp modelId="{B64F8E60-3A42-4454-A043-55E3FF6E3ED0}">
      <dsp:nvSpPr>
        <dsp:cNvPr id="0" name=""/>
        <dsp:cNvSpPr/>
      </dsp:nvSpPr>
      <dsp:spPr>
        <a:xfrm>
          <a:off x="0" y="1080120"/>
          <a:ext cx="2178241" cy="2268252"/>
        </a:xfrm>
        <a:prstGeom prst="rect">
          <a:avLst/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конкретной цели их использования</a:t>
          </a:r>
          <a:endParaRPr lang="ru-RU" sz="1800" kern="1200" dirty="0"/>
        </a:p>
      </dsp:txBody>
      <dsp:txXfrm>
        <a:off x="0" y="1080120"/>
        <a:ext cx="2178241" cy="2268252"/>
      </dsp:txXfrm>
    </dsp:sp>
    <dsp:sp modelId="{7E469511-3B83-41FB-8409-F4CD5244DFC0}">
      <dsp:nvSpPr>
        <dsp:cNvPr id="0" name=""/>
        <dsp:cNvSpPr/>
      </dsp:nvSpPr>
      <dsp:spPr>
        <a:xfrm>
          <a:off x="2178241" y="1080120"/>
          <a:ext cx="2178241" cy="2268252"/>
        </a:xfrm>
        <a:prstGeom prst="rect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>
        <a:off x="2178241" y="1080120"/>
        <a:ext cx="2178241" cy="2268252"/>
      </dsp:txXfrm>
    </dsp:sp>
    <dsp:sp modelId="{AA657F93-E3AE-4F80-B9A7-5A2D136A74F3}">
      <dsp:nvSpPr>
        <dsp:cNvPr id="0" name=""/>
        <dsp:cNvSpPr/>
      </dsp:nvSpPr>
      <dsp:spPr>
        <a:xfrm>
          <a:off x="4356483" y="1080120"/>
          <a:ext cx="2178241" cy="2268252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 </a:t>
          </a:r>
          <a:r>
            <a:rPr lang="ru-RU" sz="18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-предоставляются на условиях долевого софинансирования расходов других бюджетов</a:t>
          </a:r>
          <a:endParaRPr lang="ru-RU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56483" y="1080120"/>
        <a:ext cx="2178241" cy="2268252"/>
      </dsp:txXfrm>
    </dsp:sp>
    <dsp:sp modelId="{0748B83F-769F-4DCC-B879-5D0F05DA095C}">
      <dsp:nvSpPr>
        <dsp:cNvPr id="0" name=""/>
        <dsp:cNvSpPr/>
      </dsp:nvSpPr>
      <dsp:spPr>
        <a:xfrm>
          <a:off x="6534726" y="1080120"/>
          <a:ext cx="2178241" cy="2268252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– </a:t>
          </a: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определенные цели</a:t>
          </a:r>
          <a:endParaRPr lang="ru-RU" sz="1800" kern="1200" dirty="0"/>
        </a:p>
      </dsp:txBody>
      <dsp:txXfrm>
        <a:off x="6534726" y="1080120"/>
        <a:ext cx="2178241" cy="2268252"/>
      </dsp:txXfrm>
    </dsp:sp>
    <dsp:sp modelId="{398FF0FA-3516-4019-8290-7037FB731DD1}">
      <dsp:nvSpPr>
        <dsp:cNvPr id="0" name=""/>
        <dsp:cNvSpPr/>
      </dsp:nvSpPr>
      <dsp:spPr>
        <a:xfrm>
          <a:off x="0" y="3348372"/>
          <a:ext cx="8712968" cy="2520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F6EFE-6EBB-4A5A-AC07-42B8D1A09CB2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2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542-1894-4739-85FC-D86A692A2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EF70BC-E77A-4F80-AB9E-692D656F593D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4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0969E-B67C-4DBF-8D33-EADCB576AA76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3B723-3125-4475-987C-C25477D0A209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80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624A-D1C0-4B62-B8DF-EA9EEBB6AEAD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6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0" y="1790700"/>
            <a:ext cx="7772400" cy="4381500"/>
          </a:xfrm>
        </p:spPr>
        <p:txBody>
          <a:bodyPr>
            <a:normAutofit/>
          </a:bodyPr>
          <a:lstStyle/>
          <a:p>
            <a:pPr lvl="0"/>
            <a:r>
              <a:rPr lang="ru-RU" noProof="0" dirty="0" smtClean="0"/>
              <a:t>Вставка диаграммы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A66F-3DCE-4B76-86AB-E74459802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1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8614F-3C64-46DA-A6B6-97CE7F193F0A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8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0BDE-706C-4D60-BC18-431B37E78DCC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125F-EACF-4A3D-8E8B-7D3AF412EC27}" type="datetime1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4949A-28F2-406D-A14F-0A479DDF68DD}" type="datetime1">
              <a:rPr lang="ru-RU" smtClean="0"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0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510-0739-4252-B214-36745C64C276}" type="datetime1">
              <a:rPr lang="ru-RU" smtClean="0"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5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80CC-F698-415D-BDD0-D043A56E510E}" type="datetime1">
              <a:rPr lang="ru-RU" smtClean="0"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7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40A8-E9E5-4472-AE4B-35229BE93191}" type="datetime1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88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0D27-647B-402E-8F20-29B301EFE502}" type="datetime1">
              <a:rPr lang="ru-RU" smtClean="0"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06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8A89-2FB3-4735-BC5A-AD485B259AA3}" type="datetime1">
              <a:rPr lang="ru-RU" smtClean="0"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C419-DF79-4E44-ADE6-BE4D87FA6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0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raifobmr@mts-nn.ru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bmur.ru/analiticheskaya-informatciya-na-2018-2020-gg.html" TargetMode="External"/><Relationship Id="rId7" Type="http://schemas.openxmlformats.org/officeDocument/2006/relationships/hyperlink" Target="http://bus.gov.ru/pub/home" TargetMode="External"/><Relationship Id="rId2" Type="http://schemas.openxmlformats.org/officeDocument/2006/relationships/hyperlink" Target="http://www.admbmur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szakaz.ru/" TargetMode="External"/><Relationship Id="rId5" Type="http://schemas.openxmlformats.org/officeDocument/2006/relationships/hyperlink" Target="https://gu.nnov.ru/" TargetMode="External"/><Relationship Id="rId4" Type="http://schemas.openxmlformats.org/officeDocument/2006/relationships/hyperlink" Target="http://www.admbmur.ru/byudzhet-dlya-grazhdan-1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776" y1="35928" x2="56716" y2="38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25" y="404664"/>
            <a:ext cx="1224136" cy="15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132856"/>
            <a:ext cx="80648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 решения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Земского собрания Большемурашкинского муниципального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отчета об исполнении районного бюджета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030" y="2204864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эффективности и результативности бюджетных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Большемурашкинского муниципального района было принято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формировать и исполнять расходную часть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района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реализацию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Программное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бюджета отличается от традиционного тем, что все расходы бюджета или определенная их часть составляется и утверждается в формате специальных программ, при этом каждая программа имеет конкретные индикаторы ее результативности.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программного бюджета: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установление ответственности каждого распорядителя бюджетных средств за конкретный результат его деятельности;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реальных результатов деятельности ведомств в детализации до услуг, работ, мероприятий;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возможность оценки эффективности работы учреждений в процессе достижения целей, выполнения муниципальных заданий.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3036" y="661338"/>
            <a:ext cx="4550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ПРОГРАММНЫЙ</a:t>
            </a: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15474" y="4653136"/>
            <a:ext cx="7560839" cy="129614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pPr algn="ctr"/>
            <a:r>
              <a:rPr lang="ru-RU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</a:t>
            </a:r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его расходами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300192" y="2259472"/>
            <a:ext cx="2232248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38433" y="2305852"/>
            <a:ext cx="2325136" cy="1224136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65116" y="2332931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поступающие в бюджет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8079" y="2305852"/>
            <a:ext cx="2096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выплачиваемые из бюджета денежные средства</a:t>
            </a:r>
            <a:endParaRPr lang="ru-RU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398" y="602128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требование, предъявляемое к составлению и утверждению бюджета – это его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0" l="0" r="99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54" y="1583895"/>
            <a:ext cx="2568478" cy="2943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07" y="570636"/>
            <a:ext cx="7260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СБАЛАНСИРОВАННОСТЬ, ДЕФИЦИТ, ПРОФИЦИТ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6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851025"/>
            <a:ext cx="317500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899592" y="2053392"/>
            <a:ext cx="2663825" cy="6445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658,6 кв. км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96165" y="2499519"/>
            <a:ext cx="2760663" cy="576262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9 353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61290" y="3354696"/>
            <a:ext cx="3100387" cy="720725"/>
          </a:xfrm>
          <a:prstGeom prst="round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продукции, работ, услуг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0356" y="3925888"/>
            <a:ext cx="2185988" cy="9207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28942,2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063" y="3075781"/>
            <a:ext cx="2492375" cy="576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–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752,9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2253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C705A1-A4A5-41A8-A882-718903035EB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92788" y="4342607"/>
            <a:ext cx="2984500" cy="1008062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Валовая продукция сельского хозяйства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3 206,0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988" y="188913"/>
            <a:ext cx="7632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5" name="Овал 4"/>
          <p:cNvSpPr/>
          <p:nvPr/>
        </p:nvSpPr>
        <p:spPr>
          <a:xfrm>
            <a:off x="2000250" y="5453063"/>
            <a:ext cx="2424113" cy="1211262"/>
          </a:xfrm>
          <a:prstGeom prst="ellipse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6"/>
            <a:endCxn id="9" idx="1"/>
          </p:cNvCxnSpPr>
          <p:nvPr/>
        </p:nvCxnSpPr>
        <p:spPr>
          <a:xfrm flipV="1">
            <a:off x="4424363" y="6042025"/>
            <a:ext cx="635000" cy="17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059363" y="5537200"/>
            <a:ext cx="2225675" cy="1008063"/>
          </a:xfrm>
          <a:prstGeom prst="roundRect">
            <a:avLst/>
          </a:prstGeom>
          <a:solidFill>
            <a:srgbClr val="FFCC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-1, бюджетные –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157791"/>
              </p:ext>
            </p:extLst>
          </p:nvPr>
        </p:nvGraphicFramePr>
        <p:xfrm>
          <a:off x="3347864" y="2492896"/>
          <a:ext cx="5544319" cy="374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F8AE7C-6DF8-4B55-A6D2-A445165B0536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9144446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204864"/>
            <a:ext cx="44196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3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145238"/>
              </p:ext>
            </p:extLst>
          </p:nvPr>
        </p:nvGraphicFramePr>
        <p:xfrm>
          <a:off x="107504" y="1916832"/>
          <a:ext cx="6416752" cy="4836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CCBAAD-959A-43DE-81BE-E40C8B3D5C41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04663"/>
            <a:ext cx="8712968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района</a:t>
            </a:r>
          </a:p>
        </p:txBody>
      </p:sp>
      <p:pic>
        <p:nvPicPr>
          <p:cNvPr id="1026" name="Picture 2" descr="https://www.bizmanualz.com/wp-content/uploads/2015/07/procurement-manag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48880"/>
            <a:ext cx="261847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012062"/>
              </p:ext>
            </p:extLst>
          </p:nvPr>
        </p:nvGraphicFramePr>
        <p:xfrm>
          <a:off x="3635896" y="2276872"/>
          <a:ext cx="525658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социально-экономического развития района</a:t>
            </a:r>
          </a:p>
        </p:txBody>
      </p:sp>
      <p:pic>
        <p:nvPicPr>
          <p:cNvPr id="2054" name="Picture 6" descr="https://lh4.googleusercontent.com/proxy/q6gew4DeU1jAbU-FUj05SCidzJU3bS81MFJv8d7PnSPfJgdOtiy7bdiScRugnsqJYF_1PDxa3kGcYjKUrDB6rS7d2PSxJEJLDnOaD656vgwyu4hiEMan-OJlOTeH4ecZdqBujoWHPYznCLGsBcyk9LOg9JPACkI=w1200-h630-p-k-no-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24944"/>
            <a:ext cx="3960440" cy="37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816648"/>
              </p:ext>
            </p:extLst>
          </p:nvPr>
        </p:nvGraphicFramePr>
        <p:xfrm>
          <a:off x="395536" y="2204864"/>
          <a:ext cx="5637435" cy="421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603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4F50E1-3ACC-46D0-8B88-B4ABAFE49B0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332656"/>
            <a:ext cx="8893051" cy="9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района</a:t>
            </a:r>
          </a:p>
        </p:txBody>
      </p:sp>
      <p:pic>
        <p:nvPicPr>
          <p:cNvPr id="3074" name="Picture 2" descr="https://old.qazaqtv.com/upload/anounces/big_68f77fd6568e2c655b97364834ac19f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09" y="2996952"/>
            <a:ext cx="3096344" cy="24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76415" y="1679169"/>
            <a:ext cx="22665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058956" y="3284984"/>
            <a:ext cx="1008112" cy="750859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499 159,0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2859820" y="3401962"/>
            <a:ext cx="1008112" cy="618815"/>
          </a:xfrm>
          <a:prstGeom prst="flowChartMagneticDisk">
            <a:avLst/>
          </a:prstGeom>
          <a:solidFill>
            <a:srgbClr val="66FF99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492 497,8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5000" y="2708919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0254" y="270891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1370" y="2434214"/>
            <a:ext cx="760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98,7%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324" y="4412317"/>
            <a:ext cx="4556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алоговые и неналоговые доходы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93832" y="4376746"/>
            <a:ext cx="37834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1043608" y="5791027"/>
            <a:ext cx="1152128" cy="743291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103 308,8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2790519" y="5820344"/>
            <a:ext cx="1146713" cy="684655"/>
          </a:xfrm>
          <a:prstGeom prst="flowChartMagneticDisk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105 417,1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магнитный диск 20"/>
          <p:cNvSpPr/>
          <p:nvPr/>
        </p:nvSpPr>
        <p:spPr>
          <a:xfrm>
            <a:off x="7240519" y="5819350"/>
            <a:ext cx="1099429" cy="714968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387 080,7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5613445" y="5849662"/>
            <a:ext cx="1058416" cy="684656"/>
          </a:xfrm>
          <a:prstGeom prst="flowChartMagneticDisk">
            <a:avLst/>
          </a:prstGeom>
          <a:solidFill>
            <a:srgbClr val="FF99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395 850,2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7066" y="5440113"/>
            <a:ext cx="80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5697863" y="5433968"/>
            <a:ext cx="82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32387" y="5468130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10254" y="53964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1700" y="5101559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102,0%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22905" y="5082343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97,8%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03" y="1864578"/>
            <a:ext cx="3186934" cy="24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688" y="642793"/>
            <a:ext cx="8673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2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18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" b="100000" l="0" r="99851">
                        <a14:foregroundMark x1="63881" y1="11435" x2="66866" y2="4574"/>
                        <a14:foregroundMark x1="74478" y1="88150" x2="74478" y2="88150"/>
                        <a14:foregroundMark x1="74776" y1="92308" x2="71194" y2="93555"/>
                        <a14:foregroundMark x1="73134" y1="93139" x2="73134" y2="93139"/>
                        <a14:foregroundMark x1="73134" y1="93139" x2="73134" y2="93139"/>
                        <a14:foregroundMark x1="11493" y1="95426" x2="2537" y2="95842"/>
                        <a14:foregroundMark x1="62836" y1="33472" x2="76119" y2="32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14538"/>
            <a:ext cx="2889968" cy="2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5868287"/>
              </p:ext>
            </p:extLst>
          </p:nvPr>
        </p:nvGraphicFramePr>
        <p:xfrm>
          <a:off x="204645" y="4293096"/>
          <a:ext cx="4176465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71106056"/>
              </p:ext>
            </p:extLst>
          </p:nvPr>
        </p:nvGraphicFramePr>
        <p:xfrm>
          <a:off x="323528" y="1844824"/>
          <a:ext cx="4942087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148902181"/>
              </p:ext>
            </p:extLst>
          </p:nvPr>
        </p:nvGraphicFramePr>
        <p:xfrm>
          <a:off x="4681146" y="4380962"/>
          <a:ext cx="41764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0894" y="47667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БЮДЖЕТА, млн. руб.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54140" y="1628800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19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11060" y="581792"/>
            <a:ext cx="8294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РАЙОННОГО БЮДЖЕТА ЗА 2020 ГОД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893510"/>
              </p:ext>
            </p:extLst>
          </p:nvPr>
        </p:nvGraphicFramePr>
        <p:xfrm>
          <a:off x="460268" y="2060847"/>
          <a:ext cx="8360203" cy="437318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70785"/>
                <a:gridCol w="1243563"/>
                <a:gridCol w="1170412"/>
                <a:gridCol w="1097261"/>
                <a:gridCol w="1126055"/>
                <a:gridCol w="1152127"/>
              </a:tblGrid>
              <a:tr h="362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налога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</a:t>
                      </a:r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испол. к перв. плану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 </a:t>
                      </a:r>
                      <a:r>
                        <a:rPr lang="ru-RU" sz="11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плану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103216,8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103308,8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105417,1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102,1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102,0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92451,6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91171,4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90117,7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1745,2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1745,2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142,5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445,9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1174,4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263,4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2868,5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имущества, находящегося в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1946,4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2017,1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31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2604,5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760,4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852,4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38,3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налоговые и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1653,1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т. ч.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299297,2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398810,7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390041,2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131968,6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133768,6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133768,6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3703,1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83011,1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74386,0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2008,7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156144,1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150322,5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150188,5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7481,4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31708,5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31698,1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423,7</a:t>
                      </a:r>
                    </a:p>
                  </a:txBody>
                  <a:tcPr marL="9525" marR="9525" marT="9525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3620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-2960,5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-2960,5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  <a:tr h="1844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доходов: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64" marR="7064" marT="706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977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4" y="1647848"/>
            <a:ext cx="8041611" cy="50475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Предисловие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«Отчет об исполнении районного бюджета»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показатели характеризуют Большемурашкинский муниципальный район за 2020 год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показателей социально-экономического развития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районного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районного бюджета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доходов районного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расходов бюджета по основным направлениям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в Большемурашкинском муниципальном районе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и спорта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на 2018-2020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муниципальной собственностью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 на 2018-2020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«Управление муниципальными финансами Большемурашкинского муниципального район Нижегородской области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54687" y="1556792"/>
            <a:ext cx="51148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1389" y="548680"/>
            <a:ext cx="3449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08154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27218"/>
              </p:ext>
            </p:extLst>
          </p:nvPr>
        </p:nvGraphicFramePr>
        <p:xfrm>
          <a:off x="323529" y="2132856"/>
          <a:ext cx="8640959" cy="46185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50123,7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51375,6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51038,2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1 970,2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1 536,8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23660,8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24 462,8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24 291,4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Судебная система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11023,5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11 257,2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11 146,7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39801"/>
              </p:ext>
            </p:extLst>
          </p:nvPr>
        </p:nvGraphicFramePr>
        <p:xfrm>
          <a:off x="323529" y="2132856"/>
          <a:ext cx="8640959" cy="4416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11701,8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11 796,2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11 791,4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3 930,2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50612,3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53513,5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52757,5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98,6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5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416707"/>
              </p:ext>
            </p:extLst>
          </p:nvPr>
        </p:nvGraphicFramePr>
        <p:xfrm>
          <a:off x="323529" y="2132857"/>
          <a:ext cx="8640959" cy="4608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4522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443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38898,6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25 308,1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25 258,1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5 193,5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89,6</a:t>
                      </a:r>
                    </a:p>
                  </a:txBody>
                  <a:tcPr marL="9525" marR="9525" marT="9525" marB="0" anchor="ctr"/>
                </a:tc>
              </a:tr>
              <a:tr h="229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3019,6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2 695,0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96,2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2 740,1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50000,1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43681,9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87,4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Жилищное хозяйство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13 406,6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7 835,3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277 раз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10260,3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28 975,1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28 296,4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7 353,8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7 285,8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264,4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</a:tr>
              <a:tr h="2536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8330,9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6168,1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397,9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74,0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8 157,5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5 994,7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73,5</a:t>
                      </a:r>
                    </a:p>
                  </a:txBody>
                  <a:tcPr marL="9525" marR="9525" marT="9525" marB="0" anchor="ctr"/>
                </a:tc>
              </a:tr>
              <a:tr h="364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78206"/>
              </p:ext>
            </p:extLst>
          </p:nvPr>
        </p:nvGraphicFramePr>
        <p:xfrm>
          <a:off x="323529" y="2132856"/>
          <a:ext cx="8640959" cy="4587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51359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378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179264,5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226217,1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224343,9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31453,2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30 712,8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91437,0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141 089,3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140 008,0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28732,7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29 814,8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29 809,2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103,7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Молодежная политика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60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25972,2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24 558,9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23 772,6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и кинематография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44469,1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48526,8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48523,4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Культура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36922,2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40 979,9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40 979,4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культуры и кинематографии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18570,8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18351,4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4 882,3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2991,1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8098,1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11 381,7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11 311,9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6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24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95536" y="476672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РАСХОДОВ РАЙОННОГО БЮДЖЕТА ПО ОСНОВНЫМ НАПРАВЛЕНИЯМ ЗА 2020 ГОД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03373"/>
              </p:ext>
            </p:extLst>
          </p:nvPr>
        </p:nvGraphicFramePr>
        <p:xfrm>
          <a:off x="323529" y="2132857"/>
          <a:ext cx="8640959" cy="4588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278"/>
                <a:gridCol w="807035"/>
                <a:gridCol w="2862455"/>
                <a:gridCol w="844866"/>
                <a:gridCol w="844866"/>
                <a:gridCol w="920525"/>
                <a:gridCol w="898458"/>
                <a:gridCol w="857476"/>
              </a:tblGrid>
              <a:tr h="41575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2020 год,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01.01.2021 г., 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/>
                </a:tc>
              </a:tr>
              <a:tr h="4947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1" marR="9011" marT="901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881,6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Физическая культура и спорт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Массовый спорт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13020,8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105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233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1864,1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ctr"/>
                </a:tc>
              </a:tr>
              <a:tr h="7306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Межбюджетные трансферты общего характера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26129,3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550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24 681,3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  <a:tr h="3700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1 448,0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629655"/>
              </p:ext>
            </p:extLst>
          </p:nvPr>
        </p:nvGraphicFramePr>
        <p:xfrm>
          <a:off x="323529" y="2132854"/>
          <a:ext cx="8568951" cy="453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2"/>
                <a:gridCol w="1203945"/>
                <a:gridCol w="1120434"/>
                <a:gridCol w="1025748"/>
                <a:gridCol w="1167776"/>
                <a:gridCol w="1151996"/>
              </a:tblGrid>
              <a:tr h="5410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92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402 514,0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502 101,4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490 552,6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81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ПРОГРАММНЫЕ РАСХОДЫ, в т.ч.: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394 262,3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465 557,5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454 226,7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763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образования Большемурашкинского муниципального района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181 160,6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223 797,6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221 938,4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культуры и туризма в Большемурашкинском муниципальном районе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44 469,1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50 453,7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50 450,4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физической культуры и  спорта Большемурашкинского муниципального района на 2020-2022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13 020,8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Информатизация Большемурашкинского муниципального 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3 379,3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3 558,8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3 452,7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102,2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482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безопасности дорожного движения в Большемурашкинском муниципальном районе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2755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муниципальной собственностью Большемурашкинского муниципального  района 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3 086,4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3 222,6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3 222,3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1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013430"/>
              </p:ext>
            </p:extLst>
          </p:nvPr>
        </p:nvGraphicFramePr>
        <p:xfrm>
          <a:off x="323529" y="2132857"/>
          <a:ext cx="8568951" cy="45862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2"/>
                <a:gridCol w="1203945"/>
                <a:gridCol w="1120434"/>
                <a:gridCol w="1025748"/>
                <a:gridCol w="1167776"/>
                <a:gridCol w="1151996"/>
              </a:tblGrid>
              <a:tr h="496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84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Управление муниципальными  финансами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района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43 168,4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46 316,8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46 156,3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малого и среднего предпринимательства в Большемурашкинском муниципальном районе  Нижегородской области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7 593,8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6 584,8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6 559,3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Обеспечение общественного порядка и противодействия преступности в Большемурашкинском муниципальном районе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 населения Большемурашкинского муниципального района Нижегородской области на 2020-2022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10 536,7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13 743,2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13 740,5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0256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социальной и инженерной инфраструктуры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 района 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9 963,4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32 834,2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23 836,9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80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81328"/>
            <a:ext cx="370384" cy="365125"/>
          </a:xfrm>
        </p:spPr>
        <p:txBody>
          <a:bodyPr/>
          <a:lstStyle/>
          <a:p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42852" y="577669"/>
            <a:ext cx="7889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ПРОГРАММНОГО БЮДЖЕТА ЗА 2020 ГОД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110932"/>
              </p:ext>
            </p:extLst>
          </p:nvPr>
        </p:nvGraphicFramePr>
        <p:xfrm>
          <a:off x="323528" y="2132856"/>
          <a:ext cx="8568952" cy="417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051"/>
                <a:gridCol w="1203946"/>
                <a:gridCol w="1120434"/>
                <a:gridCol w="1025748"/>
                <a:gridCol w="1167777"/>
                <a:gridCol w="1151996"/>
              </a:tblGrid>
              <a:tr h="578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Первоначальный план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план, </a:t>
                      </a:r>
                      <a:endParaRPr lang="ru-RU" sz="11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на </a:t>
                      </a:r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г., тыс. руб.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первоначальному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к уточненному плану, %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63" marR="2863" marT="2863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условий и охраны труда в организациях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Большемурашкинского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муниципального района на 2019-2021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773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Повышение эффективности муниципального управления Большемурашкинского муниципального района Нижегородской области на 2018-2020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31 984,5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30 091,5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29 915,6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агропромышленного комплекса Большемурашкинского муниципального района  Нижегородской области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38 401,3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24 604,9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24 604,9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57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Развитие пассажирского  автотранспорта на территории Большемурашкинского муниципального района на  2017-2020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16 844,8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773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Улучшение экологической обстановки на территории Большемурашкинского муниципального района Нижегородской области на 2019-2020 годы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1 233,0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2 724,9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2 709,3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641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7 018,7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33 819,0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33 616,6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479,0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4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13296" y="2924944"/>
            <a:ext cx="8372162" cy="634355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D03341-8001-479B-9027-1C62317AA60C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495689" y="2980183"/>
            <a:ext cx="820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 территории Большемурашкинского муниципального района образовательной системы, обеспечивающей доступность качественного образования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2654300" y="6237288"/>
            <a:ext cx="3960813" cy="504825"/>
          </a:xfrm>
          <a:prstGeom prst="downArrow">
            <a:avLst/>
          </a:prstGeom>
          <a:gradFill flip="none" rotWithShape="1"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/>
          <a:stretch>
            <a:fillRect/>
          </a:stretch>
        </p:blipFill>
        <p:spPr>
          <a:xfrm>
            <a:off x="413296" y="3956856"/>
            <a:ext cx="2755538" cy="1923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43" y="3928090"/>
            <a:ext cx="2711063" cy="192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56" y="3956856"/>
            <a:ext cx="27003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132856"/>
            <a:ext cx="76327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запланирована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223 797,6 </a:t>
            </a:r>
            <a:r>
              <a:rPr lang="ru-RU" sz="16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6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исполнена на сумму 221 938,4 тыс. руб. (99,2%)</a:t>
            </a:r>
            <a:endParaRPr lang="ru-RU" sz="1600" b="1" i="1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28" y="404664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38227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F09AD0-559F-462E-B0DB-9656B2071D0E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6336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% исполнения</a:t>
            </a: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335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347341" y="2800465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1.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дошкольного и общего образования»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347341" y="4077494"/>
            <a:ext cx="3816350" cy="647700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 3.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«Развитие системы оценки качества образования и информационной прозрачности системы образования»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347341" y="3458713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2.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дополнительного образования и воспитания детей и молодежи»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347341" y="5570272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5.</a:t>
            </a:r>
            <a:r>
              <a:rPr lang="ru-RU" sz="1100" i="1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«Обеспечение реализации муниципальной программы»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347341" y="4869160"/>
            <a:ext cx="3816350" cy="503238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«Ресурсное обеспечение сферы образования»</a:t>
            </a:r>
            <a:endParaRPr lang="ru-RU" sz="1100" dirty="0"/>
          </a:p>
        </p:txBody>
      </p:sp>
      <p:sp>
        <p:nvSpPr>
          <p:cNvPr id="30" name="Пятиугольник 29"/>
          <p:cNvSpPr/>
          <p:nvPr/>
        </p:nvSpPr>
        <p:spPr>
          <a:xfrm>
            <a:off x="347341" y="6237310"/>
            <a:ext cx="3816350" cy="504825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i="1" dirty="0">
                <a:solidFill>
                  <a:schemeClr val="tx1"/>
                </a:solidFill>
              </a:rPr>
              <a:t>Подпрограмма </a:t>
            </a:r>
            <a:r>
              <a:rPr lang="ru-RU" sz="1100" b="1" i="1" dirty="0" smtClean="0">
                <a:solidFill>
                  <a:schemeClr val="tx1"/>
                </a:solidFill>
              </a:rPr>
              <a:t>7.</a:t>
            </a:r>
            <a:endParaRPr lang="ru-RU" sz="11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i="1" dirty="0">
                <a:solidFill>
                  <a:schemeClr val="tx1"/>
                </a:solidFill>
              </a:rPr>
              <a:t> «Развитие молодежной политики в Большемурашкинском муниципальном районе»</a:t>
            </a:r>
            <a:endParaRPr lang="ru-RU" sz="1100" dirty="0"/>
          </a:p>
        </p:txBody>
      </p:sp>
      <p:pic>
        <p:nvPicPr>
          <p:cNvPr id="4916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92" y="1527290"/>
            <a:ext cx="18621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6028049" y="2800465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133 544,8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тыс</a:t>
            </a:r>
            <a:r>
              <a:rPr lang="ru-RU" sz="1100" dirty="0">
                <a:solidFill>
                  <a:schemeClr val="tx1"/>
                </a:solidFill>
              </a:rPr>
              <a:t>. руб.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596336" y="5533890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96,1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028049" y="3458711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26 836,4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034410" y="418552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4 561,2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47041" y="4885037"/>
            <a:ext cx="1137494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37 561,7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086053" y="5535477"/>
            <a:ext cx="1123206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19 397,8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16908" y="6237312"/>
            <a:ext cx="1137494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тыс. руб.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596336" y="2800465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99,2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6336" y="3458714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608120" y="4185522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596336" y="4885037"/>
            <a:ext cx="1142852" cy="503238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608120" y="6237311"/>
            <a:ext cx="1142852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100,0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7094" y="62373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36,4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657850" y="558111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20 184,2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657850" y="4869160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37 561,9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622577" y="4179499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4 561,2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632400" y="3458712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26 842,0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631804" y="2800464"/>
            <a:ext cx="1123206" cy="5048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</a:rPr>
              <a:t>134 611,9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 тыс. руб.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047041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Исполнено за 2020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24947" y="1989137"/>
            <a:ext cx="1142852" cy="647700"/>
          </a:xfrm>
          <a:prstGeom prst="roundRect">
            <a:avLst/>
          </a:prstGeom>
          <a:solidFill>
            <a:srgbClr val="99FFCC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План на</a:t>
            </a:r>
          </a:p>
          <a:p>
            <a:pPr algn="ctr">
              <a:defRPr/>
            </a:pPr>
            <a:r>
              <a:rPr lang="ru-RU" sz="1200" b="1" i="1" dirty="0" smtClean="0">
                <a:solidFill>
                  <a:schemeClr val="tx1"/>
                </a:solidFill>
              </a:rPr>
              <a:t> 2020 </a:t>
            </a:r>
            <a:r>
              <a:rPr lang="ru-RU" sz="1200" b="1" i="1" dirty="0">
                <a:solidFill>
                  <a:schemeClr val="tx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8676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4" y="2060848"/>
            <a:ext cx="79854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гг.»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«Меры социальной поддержки населения Большемурашкинского муниципального района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«Повышение эффективности муниципального управления Большемурашкинского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района  Нижегородской области на 2018-2020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«Развитие агропромышленного комплекса Большемурашкинского муниципального района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на территории Большемурашкинского муниципального района на 2017-2020 годы»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на территории Большемурашкинского муниципального района Нижегородской области на 2019-2020 годы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Большемурашкинского муниципального района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6212" y="2065974"/>
            <a:ext cx="5114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pPr algn="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pPr algn="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r"/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61293" y="470506"/>
            <a:ext cx="24539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33847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88686"/>
              </p:ext>
            </p:extLst>
          </p:nvPr>
        </p:nvGraphicFramePr>
        <p:xfrm>
          <a:off x="362014" y="2132856"/>
          <a:ext cx="8568953" cy="4442460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799510"/>
                <a:gridCol w="734213"/>
                <a:gridCol w="892048"/>
                <a:gridCol w="893307"/>
                <a:gridCol w="1249875"/>
              </a:tblGrid>
              <a:tr h="158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66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Доступность дошкольного образования (отношение численности детей 3 - 7 лет, которым предоставлена возможность получать услуги дошкольного образования, к численности детей в возрасте 3 - 7 лет, скорректированной на численность детей в возрасте 5 - 7 лет, обучающихся в ОБОО)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66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Отношение среднего балла единого государственного экзамена (в расчете на 1 предмет) в 10 % ОБОО с лучшими результатами единого государственного  экзамена к среднему баллу единого  государственного экзамена (в расчете на  1 предмет) в 10 % ОБОО с худшими результатами единого государственного экзамена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1,66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-0,66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 улучшился по сравнению с планируемым 166%</a:t>
                      </a:r>
                      <a:endParaRPr lang="ru-RU" sz="8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населения в возрасте 5 - 18 лет, охваченного образованием, в общей численности населения в возрасте 5 -  18 лет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99,3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496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обучающихся государственных (муниципальных)  ОБОО, которым предоставлена возможность обучаться в соответствии с основными современными требованиями, в общей численности обучающихся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96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-</a:t>
                      </a:r>
                      <a:endParaRPr lang="ru-RU" sz="10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4414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Охват детей в возрасте 5-18 лет дополнительными образовательными программами (удельный вес численности детей, получающих услуги дополнительного образования, в общей численности детей в возрасте 5-18 лет)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84,5</a:t>
                      </a:r>
                      <a:endParaRPr lang="ru-RU" sz="1000" dirty="0">
                        <a:effectLst/>
                        <a:latin typeface="+mn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 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84,5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-</a:t>
                      </a:r>
                      <a:endParaRPr lang="ru-RU" sz="1000" dirty="0">
                        <a:effectLst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охваченной организованными формами досуга и занятости,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Удельный вес молодежи, участвующей в различных формах самоорганизации, от численности населения в возрасте 14-30 лет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89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327739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Уровень снижения подростковой и молодежной  преступности, от общего уровня преступности в районе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58505">
                <a:tc>
                  <a:txBody>
                    <a:bodyPr/>
                    <a:lstStyle/>
                    <a:p>
                      <a:pPr indent="38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Охват организованными формами отдыха и оздоровления детей школьного возраста 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</a:rPr>
                        <a:t>98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/>
                          <a:cs typeface="Times New Roman" panose="02020603050405020304" pitchFamily="18" charset="0"/>
                        </a:rPr>
                        <a:t>98</a:t>
                      </a:r>
                      <a:endParaRPr lang="ru-RU" sz="1000" dirty="0">
                        <a:effectLst/>
                        <a:latin typeface="+mn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94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 Удельный вес числа ОО, в которых созданы органы коллегиального управления с участием общественности (родители, работодатели), в общем числе ОО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indent="24765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332656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699185"/>
              </p:ext>
            </p:extLst>
          </p:nvPr>
        </p:nvGraphicFramePr>
        <p:xfrm>
          <a:off x="251521" y="1988840"/>
          <a:ext cx="8641010" cy="4608543"/>
        </p:xfrm>
        <a:graphic>
          <a:graphicData uri="http://schemas.openxmlformats.org/drawingml/2006/table">
            <a:tbl>
              <a:tblPr firstRow="1">
                <a:tableStyleId>{16D9F66E-5EB9-4882-86FB-DCBF35E3C3E4}</a:tableStyleId>
              </a:tblPr>
              <a:tblGrid>
                <a:gridCol w="4871567"/>
                <a:gridCol w="734213"/>
                <a:gridCol w="892048"/>
                <a:gridCol w="893307"/>
                <a:gridCol w="1249875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Индикаторы </a:t>
                      </a:r>
                      <a:r>
                        <a:rPr lang="ru-RU" sz="1000" dirty="0" smtClean="0">
                          <a:effectLst/>
                        </a:rPr>
                        <a:t>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Ед. 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План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Отклонение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Удельный вес числа ОО, обеспечивающих предоставление нормативно закрепленного перечня сведений о своей деятельности на официальных сайтах, в общем числе ОО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640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численности руководителей муниципальных ДОО, ОБОО и организаций дополнительного образования, прошедших в течение последних трех лет повышение квалификации или профессиональную переподготовку, в общей численности руководителей ДОО, ОБОО и организаций дополнительного образования детей увеличится до 100 %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100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460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кадрового потенциала педагогов, владеющих новыми информационными технологиями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базовых общеобразовательных организаций, в которых создана универсальная барьерная среда для инклюзивного образования детей-инвалидов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256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Удельный вес числа электронных инструктивно- методических ресурсов, разработанных в рамках Программы, к которым предоставлен доступ в сети Интернет, в общем числе электронных инструктивно- методических ресурсов, разработанных в рамках Программы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граждан, принявших участие в районных мероприятиях патриотической и духовно-нравственной  направленности от общего количества жителей района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обучающихся, принявших участие в районных мероприятиях патриотической и духовно-нравственной  направленности от общего количества обучающихся  района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85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85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граждан, регулярно участвующих в работе патриотических объединений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30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  <a:tr h="17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допризывной молодёжи, повысившей качественный уровень своей подготовки к службе в рядах Вооружённых сил РФ через участие в областных соревнованиях военно-патриотической направленности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742" marR="41742" marT="0" marB="0"/>
                </a:tc>
              </a:tr>
            </a:tbl>
          </a:graphicData>
        </a:graphic>
      </p:graphicFrame>
      <p:pic>
        <p:nvPicPr>
          <p:cNvPr id="4098" name="Picture 2" descr="https://im0-tub-ru.yandex.net/i?id=b86205d9f1c6d970424a8f7661b8e94e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98"/>
            <a:ext cx="214900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23196"/>
            <a:ext cx="84548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1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образования Большемурашкинского муниципального района на 2018-2020 годы</a:t>
            </a: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2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sz="21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46742" y="2130200"/>
            <a:ext cx="8352928" cy="738664"/>
          </a:xfrm>
          <a:prstGeom prst="roundRect">
            <a:avLst/>
          </a:prstGeom>
          <a:solidFill>
            <a:srgbClr val="CC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6742" y="2132856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и возможностей для повышения роли культуры в воспитании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просвещении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Большемурашкинского района в ее лучших традициях и достижениях;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культурного наследия района и единого культурно-информационного пространства.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5590" y="3212976"/>
            <a:ext cx="2156184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 «Наследие»</a:t>
            </a:r>
          </a:p>
          <a:p>
            <a:pPr algn="ctr"/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42 974,1        42 974,1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098937" y="2996952"/>
            <a:ext cx="2448272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 «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Хозяйственное обслуживание сферы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7039,1         7036,1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725678" y="3212976"/>
            <a:ext cx="2992388" cy="1296144"/>
          </a:xfrm>
          <a:prstGeom prst="round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3. </a:t>
            </a:r>
            <a:r>
              <a:rPr lang="ru-RU" sz="11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«Сохранение и развитие материально-технической базы муниципального учреждения культуры</a:t>
            </a:r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Факт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11 123,2      9 317,6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   тыс.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58" y="4752627"/>
            <a:ext cx="3512411" cy="188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09" y="4754795"/>
            <a:ext cx="3349327" cy="188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170" y="4293096"/>
            <a:ext cx="2085974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694" y="404664"/>
            <a:ext cx="8717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54012"/>
              </p:ext>
            </p:extLst>
          </p:nvPr>
        </p:nvGraphicFramePr>
        <p:xfrm>
          <a:off x="323528" y="2060848"/>
          <a:ext cx="8617852" cy="4347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{FABFCF23-3B69-468F-B69F-88F6DE6A72F2}</a:tableStyleId>
              </a:tblPr>
              <a:tblGrid>
                <a:gridCol w="3401416"/>
                <a:gridCol w="1352409"/>
                <a:gridCol w="934807"/>
                <a:gridCol w="1008112"/>
                <a:gridCol w="1921108"/>
              </a:tblGrid>
              <a:tr h="340919"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показателя(индикатора достижения цели)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Ед.изм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план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 dirty="0">
                          <a:effectLst/>
                        </a:rPr>
                        <a:t>факт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ru-RU" sz="1100">
                          <a:effectLst/>
                        </a:rPr>
                        <a:t>отклонение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511378">
                <a:tc>
                  <a:txBody>
                    <a:bodyPr/>
                    <a:lstStyle/>
                    <a:p>
                      <a:pPr marL="6350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effectLst/>
                        </a:rPr>
                        <a:t>. Увеличение количества библиографических записей в сводном электронном каталоге МЦБ (по сравнению с предыдущим годом)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Проценты к предыдущему году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246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МЦБ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 smtClean="0">
                          <a:effectLst/>
                        </a:rPr>
                        <a:t>Единицы</a:t>
                      </a:r>
                      <a:r>
                        <a:rPr lang="en-US" sz="1000" spc="0" baseline="0" dirty="0" smtClean="0">
                          <a:effectLst/>
                        </a:rPr>
                        <a:t> </a:t>
                      </a:r>
                      <a:r>
                        <a:rPr lang="ru-RU" sz="1000" spc="-30" dirty="0" smtClean="0">
                          <a:effectLst/>
                        </a:rPr>
                        <a:t>(тыс</a:t>
                      </a:r>
                      <a:r>
                        <a:rPr lang="ru-RU" sz="1000" spc="-30" dirty="0">
                          <a:effectLst/>
                        </a:rPr>
                        <a:t>.)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79,81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79,81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498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3.Увеличение численности </a:t>
                      </a:r>
                      <a:r>
                        <a:rPr lang="ru-RU" sz="1100" dirty="0">
                          <a:effectLst/>
                        </a:rPr>
                        <a:t>участников культурно-досуговых мероприятий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предыдущему году/единиц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0,4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80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</a:t>
                      </a:r>
                      <a:r>
                        <a:rPr lang="ru-RU" sz="1100" dirty="0">
                          <a:effectLst/>
                        </a:rPr>
                        <a:t>. Увеличение доли детей, привлекаемых к участию в творческих мероприятиях в общем числе детей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предыдущему году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40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. Динамика числа участников клубных формирований        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5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706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+4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403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6.Увеличение </a:t>
                      </a:r>
                      <a:r>
                        <a:rPr lang="ru-RU" sz="1100" dirty="0">
                          <a:effectLst/>
                        </a:rPr>
                        <a:t>доли представленных(во всех формах) зрителю музейных предметов в общем количестве музейных предметов основного фонда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Проценты к </a:t>
                      </a:r>
                      <a:r>
                        <a:rPr lang="ru-RU" sz="1000" spc="-40" dirty="0">
                          <a:effectLst/>
                        </a:rPr>
                        <a:t>общему объему основного музейного фонда/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48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5316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5316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188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7</a:t>
                      </a:r>
                      <a:r>
                        <a:rPr lang="ru-RU" sz="1100" dirty="0">
                          <a:effectLst/>
                        </a:rPr>
                        <a:t>. Увеличение числа посещений музея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Кол-во ч-к(</a:t>
                      </a:r>
                      <a:r>
                        <a:rPr lang="ru-RU" sz="1000" spc="-30" dirty="0" err="1">
                          <a:effectLst/>
                        </a:rPr>
                        <a:t>тыс.ед</a:t>
                      </a:r>
                      <a:r>
                        <a:rPr lang="ru-RU" sz="1000" spc="-3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3,</a:t>
                      </a:r>
                      <a:r>
                        <a:rPr lang="en-US" sz="1100" dirty="0" smtClean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3409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8</a:t>
                      </a:r>
                      <a:r>
                        <a:rPr lang="ru-RU" sz="1100" dirty="0">
                          <a:effectLst/>
                        </a:rPr>
                        <a:t>. Динамика снижения количества замечаний, вынесенных  работникам </a:t>
                      </a:r>
                      <a:r>
                        <a:rPr lang="ru-RU" sz="1100" dirty="0" smtClean="0">
                          <a:effectLst/>
                        </a:rPr>
                        <a:t>учреждений</a:t>
                      </a:r>
                      <a:endParaRPr lang="ru-RU" sz="1100" dirty="0">
                        <a:effectLst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  <a:tr h="7593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9.Доля </a:t>
                      </a:r>
                      <a:r>
                        <a:rPr lang="ru-RU" sz="1100" dirty="0">
                          <a:effectLst/>
                        </a:rPr>
                        <a:t>отремонтированных зданий и укрепленных материально –технически учреждений культуры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</a:rPr>
                        <a:t>10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+17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Капитально отремонтирован 1 Дом культуры,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 2 –х улучшилась материально-техническая база за счет обновления оборудования)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26850" marR="2685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332656"/>
            <a:ext cx="8928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 в Большемурашкинском муниципальном районе на 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2019-2021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95536" y="2073231"/>
            <a:ext cx="8568951" cy="584775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7" y="2073232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 физической подготовленности и здоровья населения района, привлечения населения к занятиям физической культурой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04652"/>
            <a:ext cx="2662509" cy="17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99933" y="2924944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13 020,8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13 020,8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32136"/>
              </p:ext>
            </p:extLst>
          </p:nvPr>
        </p:nvGraphicFramePr>
        <p:xfrm>
          <a:off x="368014" y="4797152"/>
          <a:ext cx="4454154" cy="15036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3955"/>
                <a:gridCol w="576064"/>
                <a:gridCol w="648072"/>
                <a:gridCol w="576063"/>
              </a:tblGrid>
              <a:tr h="10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3573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граждан, систематически занимающихся физической культурой и спортом в общей численности населения  района                                                                                                                                                                            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обучающихся, систематически занимающихся физической культурой и спортом, в общей численности обучающихся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79,8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519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населения выполнившего нормативы ГТО Всероссийского комплекса ГТО 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065" y="4149080"/>
            <a:ext cx="3589914" cy="240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9036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 спорта Большемурашкинского муниципального района </a:t>
            </a:r>
            <a:endParaRPr lang="ru-RU" sz="2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7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BDD950-0F26-4D87-835F-FB447122204A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1" y="2132856"/>
            <a:ext cx="8746166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муниципального управления на основе использования органами местного самоуправления возможностей информационных систем и телекоммуникационных технологий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09545"/>
              </p:ext>
            </p:extLst>
          </p:nvPr>
        </p:nvGraphicFramePr>
        <p:xfrm>
          <a:off x="179512" y="3861048"/>
          <a:ext cx="5832647" cy="27573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8089"/>
                <a:gridCol w="652636"/>
                <a:gridCol w="652636"/>
                <a:gridCol w="619643"/>
                <a:gridCol w="619643"/>
              </a:tblGrid>
              <a:tr h="520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solidFill>
                      <a:srgbClr val="CCFFCC"/>
                    </a:solidFill>
                  </a:tcPr>
                </a:tc>
              </a:tr>
              <a:tr h="12150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Доля муниципальных (государственных) услуг,  переведенных в электронный вид (с возможностью направления заявления в электронном виде)  от общего количества услуг, предоставляемых администрацией Большемурашкинского муниципального района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  <a:tr h="520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(государственных) услуг, предоставляемых на межведомственном и межуровневом    уровне </a:t>
                      </a:r>
                      <a:endParaRPr lang="ru-RU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CCFFCC"/>
                    </a:solidFill>
                  </a:tcPr>
                </a:tc>
              </a:tr>
              <a:tr h="3471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3.Количество АРМ подключенных к локальной компьютерной сети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>
            <a:off x="444506" y="2931483"/>
            <a:ext cx="3024336" cy="93610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736304" cy="218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062" y="332656"/>
            <a:ext cx="87050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«Информатизация Большемурашкинского муниципального района Нижегородской области на 2018-2020 годы»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7619" y="3036590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3 558,8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3 452,7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97,0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355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6BDBFCA-87BF-41FC-9853-76A432A61E42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79512" y="2587607"/>
            <a:ext cx="8712968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муниципального района на основе современных принципов и методов управления, качественное развитие процесса регистрации муниципальной собственности 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01008"/>
            <a:ext cx="3930706" cy="262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42861"/>
              </p:ext>
            </p:extLst>
          </p:nvPr>
        </p:nvGraphicFramePr>
        <p:xfrm>
          <a:off x="190749" y="4005064"/>
          <a:ext cx="5729931" cy="253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131"/>
                <a:gridCol w="504056"/>
                <a:gridCol w="576064"/>
                <a:gridCol w="504056"/>
                <a:gridCol w="844624"/>
              </a:tblGrid>
              <a:tr h="345452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индикаторы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00"/>
                    </a:solidFill>
                  </a:tcPr>
                </a:tc>
              </a:tr>
              <a:tr h="3543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государственного кадастрового учёта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492624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Объекты недвижимости, в отношении которых проведена процедура государственной регистрации муниципальной собственности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56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схем расположения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технических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Изготовление межевых планов 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автомобиля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  <a:tr h="233168"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объектов, внесенных в Перечень имущества для субъектов МСП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49220" name="TextBox 10"/>
          <p:cNvSpPr txBox="1">
            <a:spLocks noChangeArrowheads="1"/>
          </p:cNvSpPr>
          <p:nvPr/>
        </p:nvSpPr>
        <p:spPr bwMode="auto">
          <a:xfrm>
            <a:off x="251520" y="3356992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3480" y="260648"/>
            <a:ext cx="858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собственностью Большемурашкинского муниципального района </a:t>
            </a:r>
          </a:p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на 2018-2020 гг.»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8980" y="1703985"/>
            <a:ext cx="5832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                 Исполнена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3 222,6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       3 222,3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100,0%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40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9540" y="3055100"/>
            <a:ext cx="3558365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1.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«Организация и совершенствование бюджетного процесса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Запланирована на 2020 год     Исполнена за 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54,7 тыс. руб.                      4,6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8,4%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292080" y="3055100"/>
            <a:ext cx="3765289" cy="1598036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«Создание условий для эффективного выполнения собственных и передаваемых полномочий органами местного самоуправления поселений Большемурашкинского муниципального </a:t>
            </a:r>
            <a:r>
              <a:rPr lang="ru-RU" sz="1100" dirty="0" smtClean="0">
                <a:solidFill>
                  <a:schemeClr val="tx1"/>
                </a:solidFill>
              </a:rPr>
              <a:t>района Нижегородской области» 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29 912,0 тыс. руб.                            29 912,0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3915" y="5144528"/>
            <a:ext cx="3593990" cy="146788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3. 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«Повышение эффективности бюджетных расходов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   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905,1 тыс. руб.                        905,1 </a:t>
            </a:r>
            <a:r>
              <a:rPr lang="ru-RU" sz="1100" b="1" dirty="0">
                <a:solidFill>
                  <a:schemeClr val="tx1"/>
                </a:solidFill>
              </a:rPr>
              <a:t>тыс. руб.    </a:t>
            </a:r>
            <a:endParaRPr lang="ru-RU" sz="1100" b="1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   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5144528"/>
            <a:ext cx="3698421" cy="1467880"/>
          </a:xfrm>
          <a:prstGeom prst="roundRect">
            <a:avLst/>
          </a:prstGeom>
          <a:solidFill>
            <a:srgbClr val="CC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</a:rPr>
              <a:t>«Обеспечение реализации муниципальной программы Большемурашкинского муниципального района Нижегородской области»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</a:rPr>
              <a:t>Запланирована на </a:t>
            </a:r>
            <a:r>
              <a:rPr lang="ru-RU" sz="1100" b="1" dirty="0" smtClean="0">
                <a:solidFill>
                  <a:schemeClr val="tx1"/>
                </a:solidFill>
              </a:rPr>
              <a:t>2020 </a:t>
            </a:r>
            <a:r>
              <a:rPr lang="ru-RU" sz="1100" b="1" dirty="0">
                <a:solidFill>
                  <a:schemeClr val="tx1"/>
                </a:solidFill>
              </a:rPr>
              <a:t>год  </a:t>
            </a:r>
            <a:r>
              <a:rPr lang="ru-RU" sz="1100" b="1" dirty="0" smtClean="0">
                <a:solidFill>
                  <a:schemeClr val="tx1"/>
                </a:solidFill>
              </a:rPr>
              <a:t>        </a:t>
            </a:r>
            <a:r>
              <a:rPr lang="ru-RU" sz="1100" b="1" dirty="0">
                <a:solidFill>
                  <a:schemeClr val="tx1"/>
                </a:solidFill>
              </a:rPr>
              <a:t>Исполнена за </a:t>
            </a:r>
            <a:r>
              <a:rPr lang="ru-RU" sz="1100" b="1" dirty="0" smtClean="0">
                <a:solidFill>
                  <a:schemeClr val="tx1"/>
                </a:solidFill>
              </a:rPr>
              <a:t>2020 год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         15 445,0 тыс. руб.                             15 334,5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</a:rPr>
              <a:t>100,0%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51519" y="2204864"/>
            <a:ext cx="8738981" cy="7386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бюджета Большемурашкинского муниципального района Нижегородской области, повышение эффективности и качества управления муниципальными финансами Большемурашкинского муниципального района Нижегородской области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151" y="332656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области»</a:t>
            </a:r>
          </a:p>
        </p:txBody>
      </p:sp>
      <p:pic>
        <p:nvPicPr>
          <p:cNvPr id="2050" name="Picture 2" descr="https://images.pexels.com/photos/439735/pexels-photo-439735.jpeg?auto=compress&amp;amp;cs=tinysrgb&amp;amp;fit=crop&amp;amp;h=627&amp;amp;w=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1512168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6CEE744-B38A-4EB6-A918-086A5ADD8CF7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smtClean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54949"/>
              </p:ext>
            </p:extLst>
          </p:nvPr>
        </p:nvGraphicFramePr>
        <p:xfrm>
          <a:off x="212014" y="2610733"/>
          <a:ext cx="8688791" cy="18897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96090"/>
                <a:gridCol w="648072"/>
                <a:gridCol w="504056"/>
                <a:gridCol w="504056"/>
                <a:gridCol w="1736517"/>
              </a:tblGrid>
              <a:tr h="1299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(индикатора) 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консолидированного  бюджета Большемурашкинского муниципального района  на  душу населения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39,5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+9,5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безвозмездных поступлений от др. бюджетов (кап. ремонт </a:t>
                      </a:r>
                      <a:r>
                        <a:rPr lang="ru-RU" sz="9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учреждений)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37576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консолидированного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Большемурашкинского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формируемых  в рамках муниципальных  программ, в общем объеме  расходов консолидированного бюджета (без    учета субвенций из областного бюджета)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+0,4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Введение программного бюджета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  <a:tr h="247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 вес муниципального долга по отношению к доходам  районного бюджета  без  учета безвозмездных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3,7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600" marR="6860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6360" name="Прямоугольник 1"/>
          <p:cNvSpPr>
            <a:spLocks noChangeArrowheads="1"/>
          </p:cNvSpPr>
          <p:nvPr/>
        </p:nvSpPr>
        <p:spPr bwMode="auto">
          <a:xfrm>
            <a:off x="1403648" y="2074603"/>
            <a:ext cx="6264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6151" y="332656"/>
            <a:ext cx="85146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муниципальными финансами Большемурашкинского муниципального района Нижегородской области</a:t>
            </a:r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upr.ru/upload/iblock/8fc/Mick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4846656"/>
            <a:ext cx="3888432" cy="1822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3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8753" y="332656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204864"/>
            <a:ext cx="8856984" cy="86409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Минимизация  социального и экономического ущерба, наносимого населению, экономике и природной среде от пожаров, чрезвычайных ситуаций, повышение безопасности населения от опасностей, возникающих при ведении военных конфликтов или вследствие этих конфликтов, а также при возникновении чрезвычайных ситуаций природного и техногенного характера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zmailds-kizil.educhel.ru/uploads/35700/35622/section/842810/pozhar.png?154400226356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2736304" cy="28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78754" y="3356992"/>
            <a:ext cx="2423048" cy="216024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«Обеспечение пожарной безопасности на территории  Большемурашкинского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62,8             62,8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28115" y="3561167"/>
            <a:ext cx="2232248" cy="19442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от чрезвычайных ситуаций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Факт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6 909,7           6 908,2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      тыс. руб.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701801" y="6237312"/>
            <a:ext cx="3960812" cy="432793"/>
          </a:xfrm>
          <a:prstGeom prst="downArrow">
            <a:avLst/>
          </a:prstGeom>
          <a:gradFill>
            <a:gsLst>
              <a:gs pos="0">
                <a:srgbClr val="66FF33"/>
              </a:gs>
              <a:gs pos="50000">
                <a:srgbClr val="FF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57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53299" y="2032717"/>
            <a:ext cx="5616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</a:t>
            </a:r>
          </a:p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rgbClr val="00B0F0"/>
                    </a:gs>
                    <a:gs pos="25000">
                      <a:srgbClr val="0000FF"/>
                    </a:gs>
                    <a:gs pos="50000">
                      <a:srgbClr val="00B0F0"/>
                    </a:gs>
                    <a:gs pos="75000">
                      <a:srgbClr val="0000FF"/>
                    </a:gs>
                    <a:gs pos="100000">
                      <a:srgbClr val="00B0F0"/>
                    </a:gs>
                  </a:gsLst>
                  <a:lin ang="5400000"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Большемурашкинского муниципального района!</a:t>
            </a:r>
            <a:endParaRPr lang="ru-RU" sz="2000" b="1" dirty="0">
              <a:ln>
                <a:solidFill>
                  <a:srgbClr val="002060"/>
                </a:solidFill>
              </a:ln>
              <a:gradFill>
                <a:gsLst>
                  <a:gs pos="0">
                    <a:srgbClr val="00B0F0"/>
                  </a:gs>
                  <a:gs pos="25000">
                    <a:srgbClr val="0000FF"/>
                  </a:gs>
                  <a:gs pos="50000">
                    <a:srgbClr val="00B0F0"/>
                  </a:gs>
                  <a:gs pos="75000">
                    <a:srgbClr val="0000FF"/>
                  </a:gs>
                  <a:gs pos="100000">
                    <a:srgbClr val="00B0F0"/>
                  </a:gs>
                </a:gsLst>
                <a:lin ang="5400000" scaled="0"/>
              </a:gradFill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213744" y="3068960"/>
            <a:ext cx="8556179" cy="35693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Администрация Большемурашкинского муниципального района  представляет вашему вниманию презентацию «Бюджет для граждан», разработанную  на основании проекта решения Земского собрания Большемурашкинского муниципального района  «Об исполнении районного бюджета  за 2020 год», с целью ознакомления с основными параметрами исполнения районного бюджета за 2020 год, достигнутыми результатами использования бюджетных ассигнований, итогами реализации мероприятий муниципальных программ.</a:t>
            </a: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Мы постарались изложить информацию об исполнении районного бюджета в понятной и доступной для широкого круга пользователей форме.</a:t>
            </a:r>
          </a:p>
          <a:p>
            <a:pPr algn="just" defTabSz="265113">
              <a:spcBef>
                <a:spcPts val="0"/>
              </a:spcBef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 defTabSz="265113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С уважением, глава администрации района                                             Н.А. Беляков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4263"/>
            <a:ext cx="2332002" cy="16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342645"/>
              </p:ext>
            </p:extLst>
          </p:nvPr>
        </p:nvGraphicFramePr>
        <p:xfrm>
          <a:off x="467544" y="2486307"/>
          <a:ext cx="8424937" cy="2336530"/>
        </p:xfrm>
        <a:graphic>
          <a:graphicData uri="http://schemas.openxmlformats.org/drawingml/2006/table">
            <a:tbl>
              <a:tblPr firstRow="1">
                <a:tableStyleId>{8A107856-5554-42FB-B03E-39F5DBC370BA}</a:tableStyleId>
              </a:tblPr>
              <a:tblGrid>
                <a:gridCol w="5450450"/>
                <a:gridCol w="884606"/>
                <a:gridCol w="663454"/>
                <a:gridCol w="737172"/>
                <a:gridCol w="689255"/>
              </a:tblGrid>
              <a:tr h="601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/>
                </a:tc>
              </a:tr>
              <a:tr h="346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пожарной безопасности на территории Большемурашкинского муниципального района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требованиям эвакуационных лестниц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Замер сопротивления изоляции силовой и осветительной электросети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раз/3 года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3468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обученного персонала   ЕДДС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 чел./3 года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резерва на ЧС,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+65,4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3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работоспособных точек системы оповещения населения, не менее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  <a:tr h="179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ЕДДС, интегрированных с Системой – 112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01" marR="54501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141" y="2090326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9218" name="Picture 2" descr="https://im0-tub-ru.yandex.net/i?id=77a95756da2df8d1c9052db38eae3f2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80829"/>
            <a:ext cx="2131189" cy="1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753" y="260648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Большемурашкинского муниципального района на 2018-2020 гг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.»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val="68651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9859" y="1772816"/>
            <a:ext cx="5869938" cy="584775"/>
          </a:xfrm>
          <a:prstGeom prst="roundRect">
            <a:avLst/>
          </a:prstGeom>
          <a:solidFill>
            <a:srgbClr val="99FFCC"/>
          </a:solidFill>
          <a:ln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8799" y="1772816"/>
            <a:ext cx="58009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доступных качественных услуг для различных слоев населения.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2286144"/>
            <a:ext cx="2288217" cy="2125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3923928" y="6060328"/>
            <a:ext cx="3960440" cy="504056"/>
          </a:xfrm>
          <a:prstGeom prst="downArrow">
            <a:avLst/>
          </a:prstGeom>
          <a:solidFill>
            <a:srgbClr val="FFCCFF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9859" y="2528493"/>
            <a:ext cx="1653829" cy="118834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работников сельскохозяйственного производства до 30 лет»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0,0              0,0 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 тыс. 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07704" y="2560863"/>
            <a:ext cx="1872208" cy="115597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боевых действий»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15,0                 15,0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100%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67141" y="2560864"/>
            <a:ext cx="2721083" cy="144380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«Оказание поддержки лицам, оказавшимся в трудной жизненной ситуации, проживающим на территории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1 815,7                1 815,7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4366" y="4509120"/>
            <a:ext cx="3178113" cy="12745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детей-сирот и детей, оставшихся без попечения родителей, проживающих на территории Большемурашкинского муниципального района»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5 931,7                   5 931,7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8799" y="3832878"/>
            <a:ext cx="2614822" cy="124531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лиц пожилого возраста, проживающих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Большемурашкинского муниципального района»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1 256,8                   1 256,8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44828" y="4149080"/>
            <a:ext cx="2345084" cy="120233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семьи и иные районные мероприятия в области социальной политики»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4 724,0                 4 721,2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0" y="5301173"/>
            <a:ext cx="2831558" cy="1416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</p:txBody>
      </p:sp>
    </p:spTree>
    <p:extLst>
      <p:ext uri="{BB962C8B-B14F-4D97-AF65-F5344CB8AC3E}">
        <p14:creationId xmlns:p14="http://schemas.microsoft.com/office/powerpoint/2010/main" val="1720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7909"/>
              </p:ext>
            </p:extLst>
          </p:nvPr>
        </p:nvGraphicFramePr>
        <p:xfrm>
          <a:off x="323528" y="2492896"/>
          <a:ext cx="8280920" cy="31139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28592"/>
                <a:gridCol w="542209"/>
                <a:gridCol w="865171"/>
                <a:gridCol w="772474"/>
                <a:gridCol w="772474"/>
              </a:tblGrid>
              <a:tr h="144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(индикатора)  цели Программы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800" marR="37800" marT="0" marB="0">
                    <a:solidFill>
                      <a:srgbClr val="FFFFCC"/>
                    </a:solidFill>
                  </a:tcPr>
                </a:tc>
              </a:tr>
              <a:tr h="233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молодых специалистов со стажем работы до 5 лет к общему числу специалистов в социальных отраслях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Численность молодых работников в предприятиях сельского хозяйства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Проведение запланированных общественно-значимых районных мероприятий, содействующих повышению статуса воина интернационалиста и патриотическому воспитанию граждан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361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 направленных на социальную адаптацию лиц, находящихся в трудной жизненной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ситуации</a:t>
                      </a: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менее 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направленных, на поддержку лиц пожилого возраста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енее 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поддержку лиц пожилого возраста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100% от запланированного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75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Увеличение объема денежных средств, выделяемых в виде социальной поддержки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меры социальной поддержки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мероприятий, направленных на социальную адаптацию граждан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ед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8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Мероприятия по оздоровлению детей-сирот и детей, оставшихся без попечения родителей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Численность детей-сирот и детей, оставшихся без попечения родителей, переданных на воспитание в семьи граждан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15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Обеспечение жильем детей-сирот и детей, оставшихся без попечения родителей и лиц из их числа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+4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1" y1="44351" x2="6286" y2="38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1"/>
            <a:ext cx="1671725" cy="114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3286" y="332656"/>
            <a:ext cx="8725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населения Большемурашкинского муниципального района Нижегородской области </a:t>
            </a:r>
            <a:endParaRPr lang="ru-RU" sz="2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2020-2022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899" y="1916192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pic>
        <p:nvPicPr>
          <p:cNvPr id="8194" name="Picture 2" descr="https://stc-patriot.ru/wp-content/uploads/2020/04/emble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19296"/>
            <a:ext cx="1351390" cy="104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ibsakh.ru/fileadmin/news_import/soc-robo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79" y="5534554"/>
            <a:ext cx="1478577" cy="130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43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3589" y="2060848"/>
            <a:ext cx="8490391" cy="576064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материальной базы развития социальной инженерной инфраструктуры для обеспечения решения главной стратегической цели - повышение качества жизни населения  Большемурашкинского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90801"/>
              </p:ext>
            </p:extLst>
          </p:nvPr>
        </p:nvGraphicFramePr>
        <p:xfrm>
          <a:off x="3768223" y="3831811"/>
          <a:ext cx="5033431" cy="24212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3496"/>
                <a:gridCol w="493388"/>
                <a:gridCol w="612841"/>
                <a:gridCol w="613706"/>
              </a:tblGrid>
              <a:tr h="222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 (целевого индикатора)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511" marR="54511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ветхих сетей водоснабжения на территории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ского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района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ветхого жилья на территории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Большемурашкин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ского</a:t>
                      </a: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района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3,526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Ввод объектов по отрасли  "Жилищное хозяйство"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числе: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Объекты инженерной инфраструктуры к жилым домам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0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2228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газификации домов (квартир) сетевым газом в сельской местности (без учета посёлка)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95,0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768221" y="2780928"/>
            <a:ext cx="5112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      Исполнена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32 834,2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23 836,9 тыс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72,6%</a:t>
            </a:r>
            <a:endParaRPr lang="ru-RU" sz="1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660" y="4429863"/>
            <a:ext cx="341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в рамках Программы были направлены: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жилым  помещением  граждан, утративших жилые помещения в результате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пожара,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договорам социального найма – 1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чел.,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-приобретение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для переселение граждан из аварийного жилищного фонда- 6 квартир (237,9 кв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-техническое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перевооружение газовой котельной МУП ЖКХ в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заменой четырех котлов КСВа-1,74 «ВК -21» по адресу 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Советский, 45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-разработка ПСД по реконструкции участка водопровода в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Большое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Мурашкино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прочие расходы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9594" y="332656"/>
            <a:ext cx="8418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социальной и инженерной инфраструктуры Большемурашкинского муниципального  района  Нижегородской области на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2018-2020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m0-tub-ru.yandex.net/i?id=4192a4cc36e4d38d62b05760d66322b4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5" y="2731697"/>
            <a:ext cx="3072285" cy="16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B4473E-0F5F-46DA-A659-7235D3A21432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12669" y="1484784"/>
            <a:ext cx="8490391" cy="720080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эффективности муниципального управления, развития местного самоуправления и муниципальной службы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744788" y="2322513"/>
            <a:ext cx="3998912" cy="576262"/>
          </a:xfrm>
          <a:prstGeom prst="downArrow">
            <a:avLst>
              <a:gd name="adj1" fmla="val 50000"/>
              <a:gd name="adj2" fmla="val 51603"/>
            </a:avLst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Подпрограммы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2781300"/>
            <a:ext cx="3081338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муниципального управления, развитие местного самоуправления и муниципальной службы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  Факт</a:t>
            </a:r>
          </a:p>
          <a:p>
            <a:pPr algn="ctr">
              <a:defRPr/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100%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867400" y="2781300"/>
            <a:ext cx="2997200" cy="18002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ресурсного обеспечения и юридическая поддержка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78,3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2 0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31775" y="4724400"/>
            <a:ext cx="3116263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социальных гарантий лицам, замещающим муниципальные должности, должности муниципальной службы и служащим органов местного самоуправления Большемурашкинского муниципального района Нижегородской области на 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4 916,3                          4 916,3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100%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67400" y="4724400"/>
            <a:ext cx="2997200" cy="2003425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5.</a:t>
            </a: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муниципальной программы  «Повышение эффективности муниципального управления Большемурашкинского муниципального района Нижегородской области 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2018-2020 годы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22 989,5                     22 818,1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99,3%     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3492500" y="5791200"/>
            <a:ext cx="2230438" cy="936625"/>
          </a:xfrm>
          <a:prstGeom prst="downArrow">
            <a:avLst/>
          </a:prstGeom>
          <a:solidFill>
            <a:srgbClr val="CC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9048" y="404664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279678" y="3429000"/>
            <a:ext cx="2660474" cy="2016224"/>
          </a:xfrm>
          <a:prstGeom prst="round2Diag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</a:t>
            </a:r>
            <a:r>
              <a:rPr lang="en-US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«Обеспечение внедрения и развития механизма предупреждения коррупции, выявления и разрешения конфликта интересов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Большемурашкинском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районе Нижегородской области на 2018-2020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en-US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22,0                      22,0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   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1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38ABA1-0088-4E40-93C8-0CCA1D0CC644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34902"/>
              </p:ext>
            </p:extLst>
          </p:nvPr>
        </p:nvGraphicFramePr>
        <p:xfrm>
          <a:off x="287525" y="2492896"/>
          <a:ext cx="8640958" cy="4278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6834"/>
                <a:gridCol w="962250"/>
                <a:gridCol w="960107"/>
                <a:gridCol w="1031767"/>
              </a:tblGrid>
              <a:tr h="232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индикатора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EC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1.Доля принятия необходимых муниципальных правовых актов по вопросам местного значения, развития муниципальной службы, реализации иных полномочий органов местного самоуправления в соответствии с требованиями законодательства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2.Количество муниципальных служащих, прошедших повышение квалификации, переподготовку, стажировку, принявших участие в семинарах, тренингах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от запланированного)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чел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чел.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2451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3.Муниципальные служащие, успешно прошедшие испытание при поступлении на работу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5672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4.Соответствие доли муниципальных служащих, имеющих право на предоставление социальных гарантий в соответствии с законодательством о муниципальной службе и получаемых социальные гарантии в со0тветствии с Программой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</a:tr>
              <a:tr h="26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5.Количесво муниципальных служащих имеющих высшее профессиональное образование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6.Количество муниципальных служащих, подлежащих аттестации и прошедших аттестацию в отчетном году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чел.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7.Доля рассмотренных обращений граждан в общем количестве о коррупционных правонарушениях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  <a:tr h="4289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Доля действующих нормативных правовых актов органов местного самоуправления района и их проектов, прошедших антикоррупционную экспертизу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/>
                </a:tc>
              </a:tr>
              <a:tr h="3999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Оснащение рабочих мест муниципальных служащих компьютерной техникой и расходными материалами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6929" marR="28525" marT="28522" marB="46923"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2072195"/>
            <a:ext cx="8568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Основные индикаторы достижения цели и показатели непосредственных результатов муниципальной программы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9048" y="404664"/>
            <a:ext cx="8490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«Повышение  эффективности муниципального управления Большемурашкинского муниципального района Нижегородской области на 2018-2020 годы»</a:t>
            </a: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(продолжение)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46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4582"/>
            <a:ext cx="2833588" cy="21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4582"/>
            <a:ext cx="2904961" cy="217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07524"/>
            <a:ext cx="2269902" cy="181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350" y="476672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10072" y="2204864"/>
            <a:ext cx="8280920" cy="504056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производственно-финансовой деятельности сельскохозяйственных организаций и обеспечение создания условий для реализации муниципальной программы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7209" y="2924944"/>
            <a:ext cx="3787600" cy="1402779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Большемурашкинского муниципального района Нижегородской области» до 2020 г.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                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20 786,9                    20 786,9   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тыс. руб.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8567" y="2924944"/>
            <a:ext cx="3828976" cy="1390203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2.</a:t>
            </a: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реализации муниципальной программы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 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3 818,0                      3 818,0   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   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70612" y="6437229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47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65637"/>
              </p:ext>
            </p:extLst>
          </p:nvPr>
        </p:nvGraphicFramePr>
        <p:xfrm>
          <a:off x="234844" y="2132856"/>
          <a:ext cx="8712969" cy="30109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45268"/>
                <a:gridCol w="792088"/>
                <a:gridCol w="792088"/>
                <a:gridCol w="720080"/>
                <a:gridCol w="1063445"/>
              </a:tblGrid>
              <a:tr h="178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показателя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(индикатора)  цели Программы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изм.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Отклонение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</a:tr>
              <a:tr h="402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сельского хозяйства в хозяйствах всех категорий (в сопоставимых ценах</a:t>
                      </a:r>
                      <a:r>
                        <a:rPr lang="ru-RU" sz="1100" dirty="0" smtClean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98,1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+9,1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067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растениеводства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107,5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+23,5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производства продукции животноводства (в сопоставимых ценах)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+6,2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402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Индекс физического объема инвестиций в основной капитал сельского хозяйства к предыдущему году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55,3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+31,9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152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рентабельности сельскохозяйственных организаций (с учетом субсидий)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-0,6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Среднемесячная номинальная заработная плата в сельском хозяйстве (по сельскохозяйственным организациям)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31991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36270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+4279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2416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Стоимость валовой сельскохозяйственной продукции в действующих ценах в хозяйствах всех категорий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dirty="0" smtClean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2823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3206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+383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  <a:tr h="3624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D0D0D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Укомплектованность должностей муниципальной службы в управлении сельского хозяйства администрации Большемурашкинского муниципального района  Нижегородской области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43926"/>
            <a:ext cx="2160240" cy="137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47812"/>
            <a:ext cx="2232248" cy="1372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4071" y="332656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агропромышленного комплекса Большемурашкинского муниципального района Нижегородской области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(продолжение)</a:t>
            </a:r>
            <a:endParaRPr lang="ru-RU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government-nnov.ru/_data/objects/0019/8492/icon.jpg?14999595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226129"/>
            <a:ext cx="2304256" cy="1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2DA053D-B253-4EAD-AC64-63353B766B33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ru-RU" altLang="ru-RU" sz="1400" smtClean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85109" y="1946151"/>
            <a:ext cx="5472608" cy="432048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услугами пассажирского автотранспорта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03686"/>
            <a:ext cx="2808313" cy="2107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62175"/>
            <a:ext cx="2751287" cy="176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422274"/>
              </p:ext>
            </p:extLst>
          </p:nvPr>
        </p:nvGraphicFramePr>
        <p:xfrm>
          <a:off x="3347863" y="4005263"/>
          <a:ext cx="5559600" cy="23844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0751"/>
                <a:gridCol w="479229"/>
                <a:gridCol w="616151"/>
                <a:gridCol w="684612"/>
                <a:gridCol w="698857"/>
              </a:tblGrid>
              <a:tr h="3729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Индикаторы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 anchor="ctr"/>
                </a:tc>
              </a:tr>
              <a:tr h="5507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- доля потребителей транспортной услуги МУП «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Большемурашкинское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 ПАП» и МУП «Большемурашкинский  автобус», в общей численности населения района; 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376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социально значимых муниципальных маршрутов регулярных перевозок;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826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сохранение доли выполнения пассажирских рейсов в общем количестве  выполненных рейсов;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50340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численности работников транспортного предприятия, получателя субсидии связанной с предотвращением влияния ухудшения экономической ситуации из-за распространения </a:t>
                      </a:r>
                      <a:r>
                        <a:rPr lang="ru-RU" sz="9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коронавирусной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инфекции (COVID-19)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6" marR="9526" marT="9527" marB="952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менее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109" y="476672"/>
            <a:ext cx="8583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пассажирского автотранспорта  Большемурашкинского муниципального района на 2017-2020 годы»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955" y="2761764"/>
            <a:ext cx="55309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16 844,8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16 844,8 тыс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100%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49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8248" y="386997"/>
            <a:ext cx="8730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экологической обстановки 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Большемурашкинского муниципального района Нижегородской области на 2019-2020 годы</a:t>
            </a:r>
            <a:r>
              <a:rPr lang="ru-RU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1520" y="2060848"/>
            <a:ext cx="8685086" cy="956491"/>
          </a:xfrm>
          <a:prstGeom prst="round2DiagRect">
            <a:avLst/>
          </a:prstGeom>
          <a:solidFill>
            <a:srgbClr val="FFCCFF"/>
          </a:solidFill>
          <a:ln>
            <a:solidFill>
              <a:srgbClr val="FF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среды проживания и жизнедеятельности для человека, которая позволяет не только удовлетворять жилищные потребности, но и обеспечивает высокое качество жизни в целом.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качества и надежности предоставления жилищно-коммунальных услуг населению;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уровня экологической безопасности и сохранение природных систем, повышение качества окружающей среды и формирование имиджа Большемурашкинского района Нижегородской области  как экологически чистой территории</a:t>
            </a:r>
          </a:p>
        </p:txBody>
      </p:sp>
      <p:pic>
        <p:nvPicPr>
          <p:cNvPr id="3074" name="Picture 2" descr="https://vos-mo.ru/upload/iblock/3c8/ekologiya_proizvodst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" y="3645024"/>
            <a:ext cx="2159187" cy="13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76214" y="3050165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Запланирована 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Исполнена за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2 724,9 тыс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руб.                    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2 709,3 тыс</a:t>
            </a:r>
            <a:r>
              <a:rPr lang="ru-RU" sz="12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99,4%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77168"/>
              </p:ext>
            </p:extLst>
          </p:nvPr>
        </p:nvGraphicFramePr>
        <p:xfrm>
          <a:off x="2847166" y="3710606"/>
          <a:ext cx="6120679" cy="2893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8329"/>
                <a:gridCol w="816090"/>
                <a:gridCol w="816090"/>
                <a:gridCol w="756291"/>
                <a:gridCol w="773879"/>
              </a:tblGrid>
              <a:tr h="4634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b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 (индикатора достижения цели)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161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 anchor="ctr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Увеличение доли твердых коммунальных отходов, направленных на обработку, в общем объеме образованных твердых коммунальных отходов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Увеличение доли отходов, направляемых на объекты, отвечающие нормативным требованиям, от общего объема образовавшихся отходов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647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Увеличение  доли твердых коммунальных отходов, направленных на утилизацию, в общем объеме образованных твердых коммунальных отходов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  <a:tr h="323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Уменьшение доли загрязнения водных объектов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39839" marR="39839" marT="0" marB="0"/>
                </a:tc>
              </a:tr>
            </a:tbl>
          </a:graphicData>
        </a:graphic>
      </p:graphicFrame>
      <p:pic>
        <p:nvPicPr>
          <p:cNvPr id="3078" name="Picture 6" descr="https://pbs.twimg.com/media/D0ks8p6WkAEZOen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" y="5157192"/>
            <a:ext cx="215918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C419-DF79-4E44-ADE6-BE4D87FA6F42}" type="slidenum">
              <a:rPr lang="ru-RU" smtClean="0"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8298" y="404664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ОТЧЕТ ОБ ИСПОЛНЕНИИ </a:t>
            </a:r>
          </a:p>
          <a:p>
            <a:pPr algn="ctr"/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БЮДЖЕТА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96" y="2060848"/>
            <a:ext cx="803334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/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содержит данные об исполнении бюджета по доходам, расходам и источникам финансирования дефицита бюджета в соответствии с бюджетной классификацией Российской Федерации.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Годовой отчет об исполнении районного бюджета подлежит рассмотрению Земским собранием Большемурашкинского муниципального района и утверждается решением Земского собрания Большемурашкинского муниципального района.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Решением Земского собрания Большемурашкинского муниципального собрания утверждается отчет об исполнении районного бюджета за отчетный финансовый год с указанием общего объема доходов, расходов и дефицита (профицита) районного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31817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651" name="Group 21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7508464"/>
              </p:ext>
            </p:extLst>
          </p:nvPr>
        </p:nvGraphicFramePr>
        <p:xfrm>
          <a:off x="323528" y="2204864"/>
          <a:ext cx="8490148" cy="1749855"/>
        </p:xfrm>
        <a:graphic>
          <a:graphicData uri="http://schemas.openxmlformats.org/drawingml/2006/table">
            <a:tbl>
              <a:tblPr/>
              <a:tblGrid>
                <a:gridCol w="2178051"/>
                <a:gridCol w="1415553"/>
                <a:gridCol w="1584176"/>
                <a:gridCol w="1440160"/>
                <a:gridCol w="1872208"/>
              </a:tblGrid>
              <a:tr h="7920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01.01.2020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Привлечено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в 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Погашено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в 2019 году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долга на 01.01.2021 г.</a:t>
                      </a:r>
                    </a:p>
                  </a:txBody>
                  <a:tcPr marL="0" marR="0" marT="46829" marB="468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Муниципальные гарантии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954,5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4395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Бюджетный кредит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5 400,0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1 472,8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3 927,2</a:t>
                      </a:r>
                    </a:p>
                  </a:txBody>
                  <a:tcPr marL="84393" marR="84393" marT="45749" marB="4574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6848" name="Прямоугольник 9"/>
          <p:cNvSpPr>
            <a:spLocks noChangeArrowheads="1"/>
          </p:cNvSpPr>
          <p:nvPr/>
        </p:nvSpPr>
        <p:spPr bwMode="auto">
          <a:xfrm>
            <a:off x="827584" y="404664"/>
            <a:ext cx="7378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1D7D3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МУНИЦИПАЛЬНЫЙ ДОЛГ </a:t>
            </a: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БОЛЬШЕМУРАШКИНСКОГО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МУНИЦИПАЛЬНОГО РАЙОНА ( тыс. руб.)</a:t>
            </a:r>
            <a:endParaRPr lang="ru-RU" alt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5E2BC419-DF79-4E44-ADE6-BE4D87FA6F42}" type="slidenum">
              <a:rPr lang="ru-RU" smtClean="0"/>
              <a:t>50</a:t>
            </a:fld>
            <a:endParaRPr lang="ru-RU" dirty="0"/>
          </a:p>
        </p:txBody>
      </p:sp>
      <p:pic>
        <p:nvPicPr>
          <p:cNvPr id="8" name="Picture 2" descr="C:\Users\Budg1\Desktop\Бюджет для граждан\01221574f20693166a9470d2071bde2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399025"/>
            <a:ext cx="2736304" cy="20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290467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поселений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90564527"/>
              </p:ext>
            </p:extLst>
          </p:nvPr>
        </p:nvGraphicFramePr>
        <p:xfrm>
          <a:off x="971600" y="2852936"/>
          <a:ext cx="762833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95536" y="20608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районного бюджета по межбюджетным                                            трансфертам 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90 412,3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99,2</a:t>
            </a:r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плана.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algn="r"/>
            <a:fld id="{5E2BC419-DF79-4E44-ADE6-BE4D87FA6F42}" type="slidenum">
              <a:rPr lang="ru-RU" smtClean="0"/>
              <a:pPr algn="r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5" y="1812877"/>
            <a:ext cx="2376264" cy="174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915816" y="1916832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Большемурашкинского муниципального района.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97851"/>
              </p:ext>
            </p:extLst>
          </p:nvPr>
        </p:nvGraphicFramePr>
        <p:xfrm>
          <a:off x="303494" y="3789040"/>
          <a:ext cx="8516978" cy="283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4370"/>
                <a:gridCol w="5472608"/>
              </a:tblGrid>
              <a:tr h="360041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финансового управления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Лобанова Наталья Валентиновна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780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606360,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Большое Мурашкино, ул. Свободы, д.86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441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(83167) 5-12-57, (83167) 5-12-37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40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raifobmr@mts-nn.ru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4703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http://www.admbmur.ru/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616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52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53678" y="620688"/>
            <a:ext cx="46142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ФИНАНСОВОМ УПРАВЛЕНИИ</a:t>
            </a:r>
          </a:p>
        </p:txBody>
      </p:sp>
    </p:spTree>
    <p:extLst>
      <p:ext uri="{BB962C8B-B14F-4D97-AF65-F5344CB8AC3E}">
        <p14:creationId xmlns:p14="http://schemas.microsoft.com/office/powerpoint/2010/main" val="426722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2CE782-1837-4354-AEFB-8956C9AF3B80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ru-RU" altLang="ru-RU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6013" y="198438"/>
            <a:ext cx="78644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69636" name="TextBox 3"/>
          <p:cNvSpPr txBox="1">
            <a:spLocks noChangeArrowheads="1"/>
          </p:cNvSpPr>
          <p:nvPr/>
        </p:nvSpPr>
        <p:spPr bwMode="auto">
          <a:xfrm>
            <a:off x="264861" y="1556792"/>
            <a:ext cx="8728968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Земское собрание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Финансовое управление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Большемурашкинского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2"/>
              </a:rPr>
              <a:t>http://www.admbmur.ru/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Информационно-аналитические материалы по бюджету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3"/>
              </a:rPr>
              <a:t>http://www.admbmur.ru/analiticheskaya-informatciya-na-2018-2020-gg.html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4"/>
              </a:rPr>
              <a:t>http://www.admbmur.ru/byudzhet-dlya-grazhdan-1.html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Интернет портал государственных и муниципальных услуг Нижегородской области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5"/>
              </a:rPr>
              <a:t>https://gu.nnov.ru/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Нижегородской области для размещения информации О размещении государственных и муниципальных заказов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6"/>
              </a:rPr>
              <a:t>http://goszakaz.ru/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Официальный сайт для размещения информации о государственных и муниципальных учреждениях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latin typeface="Times New Roman" pitchFamily="18" charset="0"/>
                <a:cs typeface="Times New Roman" pitchFamily="18" charset="0"/>
                <a:hlinkClick r:id="rId7"/>
              </a:rPr>
              <a:t>http://bus.gov.ru/pub/home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492896"/>
            <a:ext cx="7772400" cy="1851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СПАСИБО 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ВНИМАНИЕ!</a:t>
            </a:r>
            <a:b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5867400"/>
            <a:ext cx="6400800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Большемурашкинского муниципального района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321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2814" y="2132856"/>
            <a:ext cx="8352928" cy="923330"/>
          </a:xfrm>
          <a:prstGeom prst="rect">
            <a:avLst/>
          </a:prstGeom>
          <a:noFill/>
          <a:ln w="38100" cap="sq" cmpd="sng">
            <a:solidFill>
              <a:srgbClr val="FF0000"/>
            </a:solidFill>
            <a:bevel/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8049" y="3212976"/>
            <a:ext cx="3168352" cy="828092"/>
          </a:xfrm>
          <a:prstGeom prst="roundRect">
            <a:avLst/>
          </a:prstGeom>
          <a:gradFill flip="none" rotWithShape="1">
            <a:gsLst>
              <a:gs pos="0">
                <a:srgbClr val="FF6600"/>
              </a:gs>
              <a:gs pos="50000">
                <a:srgbClr val="FFFF00"/>
              </a:gs>
              <a:gs pos="100000">
                <a:srgbClr val="FF6600"/>
              </a:gs>
              <a:gs pos="100000">
                <a:srgbClr val="FFFF0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Большемурашкинского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4581128"/>
            <a:ext cx="2376264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95219" y="4581128"/>
            <a:ext cx="2160240" cy="792088"/>
          </a:xfrm>
          <a:prstGeom prst="roundRect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(4)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67797" y="5661248"/>
            <a:ext cx="2016224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(1)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676552" y="5661248"/>
            <a:ext cx="2045510" cy="1080120"/>
          </a:xfrm>
          <a:prstGeom prst="ellipse">
            <a:avLst/>
          </a:prstGeom>
          <a:solidFill>
            <a:srgbClr val="FFCC99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 (3)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911460" y="3662682"/>
            <a:ext cx="720080" cy="918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1847949" y="3731669"/>
            <a:ext cx="900100" cy="8494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  <a:endCxn id="11" idx="0"/>
          </p:cNvCxnSpPr>
          <p:nvPr/>
        </p:nvCxnSpPr>
        <p:spPr>
          <a:xfrm flipH="1">
            <a:off x="4875909" y="5373216"/>
            <a:ext cx="149943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  <a:endCxn id="12" idx="0"/>
          </p:cNvCxnSpPr>
          <p:nvPr/>
        </p:nvCxnSpPr>
        <p:spPr>
          <a:xfrm>
            <a:off x="6375339" y="5373216"/>
            <a:ext cx="132396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F6A53-3CAA-4B6E-8049-A0505713C5E0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73830" y="573311"/>
            <a:ext cx="3401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«БЮДЖЕТ»</a:t>
            </a:r>
            <a:endParaRPr lang="ru-RU" sz="2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2060848"/>
            <a:ext cx="8136904" cy="1019222"/>
          </a:xfrm>
          <a:prstGeom prst="roundRect">
            <a:avLst/>
          </a:prstGeom>
          <a:solidFill>
            <a:srgbClr val="FFFF66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7524" y="4149080"/>
            <a:ext cx="2520280" cy="2520280"/>
          </a:xfrm>
          <a:prstGeom prst="roundRect">
            <a:avLst/>
          </a:prstGeom>
          <a:solidFill>
            <a:srgbClr val="CCFFCC"/>
          </a:solidFill>
          <a:ln>
            <a:solidFill>
              <a:srgbClr val="00FF00"/>
            </a:solidFill>
          </a:ln>
          <a:scene3d>
            <a:camera prst="orthographicFront"/>
            <a:lightRig rig="threePt" dir="t"/>
          </a:scene3d>
          <a:sp3d extrusionH="76200" contourW="12700">
            <a:bevelT w="114300" prst="artDeco"/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поступления от уплаты налогов, установленных Налоговым кодексом РФ (налог на доходы физических лиц, земельный налог, налог на имущество физических лиц, единый налог на вмененный доход и др.)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30043" y="4156696"/>
            <a:ext cx="2664296" cy="2520280"/>
          </a:xfrm>
          <a:prstGeom prst="roundRect">
            <a:avLst/>
          </a:prstGeom>
          <a:solidFill>
            <a:srgbClr val="FF6699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–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поступления от уплаты пошлин и сборов, установленных законодательством РФ (доходы от использования муниципальной собственности, доходы от платных услуг, средства самообложения граждан, иные неналоговые доходы)</a:t>
            </a:r>
            <a:endParaRPr lang="ru-RU" sz="1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3886" y="4159776"/>
            <a:ext cx="2376264" cy="2520280"/>
          </a:xfrm>
          <a:prstGeom prst="roundRect">
            <a:avLst/>
          </a:prstGeom>
          <a:solidFill>
            <a:srgbClr val="66CC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поступления от других бюджетов бюджетной системы (межбюджетные трансферты), граждан и организаций (кроме налоговых и неналоговых доходов)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4337918" y="3274765"/>
            <a:ext cx="541338" cy="719138"/>
          </a:xfrm>
          <a:prstGeom prst="downArrow">
            <a:avLst/>
          </a:prstGeom>
          <a:solidFill>
            <a:srgbClr val="FF66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1547664" y="3300052"/>
            <a:ext cx="539750" cy="719138"/>
          </a:xfrm>
          <a:prstGeom prst="downArrow">
            <a:avLst/>
          </a:prstGeom>
          <a:solidFill>
            <a:srgbClr val="CCFFCC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>
            <a:off x="7421959" y="3284538"/>
            <a:ext cx="539750" cy="719138"/>
          </a:xfrm>
          <a:prstGeom prst="downArrow">
            <a:avLst/>
          </a:prstGeom>
          <a:solidFill>
            <a:srgbClr val="66CC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401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A9D081-0A8C-4B1B-B725-3E928DF4ED60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75" y="537720"/>
            <a:ext cx="777716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СКЛАДЫВАЮТСЯ ДОХОДЫ БЮДЖЕТА</a:t>
            </a:r>
            <a:endParaRPr lang="ru-RU" sz="24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A02994-EB57-4907-8784-7B146E2CC95D}" type="slidenum">
              <a:rPr lang="ru-RU" altLang="ru-RU" sz="1100" smtClean="0">
                <a:latin typeface="Times New Roman" pitchFamily="18" charset="0"/>
                <a:cs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10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47044587"/>
              </p:ext>
            </p:extLst>
          </p:nvPr>
        </p:nvGraphicFramePr>
        <p:xfrm>
          <a:off x="236154" y="3140968"/>
          <a:ext cx="871296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Блок-схема: альтернативный процесс 3"/>
          <p:cNvSpPr/>
          <p:nvPr/>
        </p:nvSpPr>
        <p:spPr>
          <a:xfrm>
            <a:off x="251521" y="2060848"/>
            <a:ext cx="8712968" cy="962138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это взаимоотношения между публично-правовыми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образованиями по вопросам регулирования бюджетных правоотношений, организации и осуществления бюджетного процесса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3728" y="598620"/>
            <a:ext cx="53816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17722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A16F0DC-701C-4937-9D1B-5777E873C925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4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816968" y="476672"/>
            <a:ext cx="7899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РАСХОДОВ БЮДЖЕТА ПО ОСНОВНЫМ ФУНКЦИЯМ ГОСУДАРСТВА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5116460"/>
              </p:ext>
            </p:extLst>
          </p:nvPr>
        </p:nvGraphicFramePr>
        <p:xfrm>
          <a:off x="107504" y="1412776"/>
          <a:ext cx="903649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805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9066</TotalTime>
  <Words>6924</Words>
  <Application>Microsoft Office PowerPoint</Application>
  <PresentationFormat>Экран (4:3)</PresentationFormat>
  <Paragraphs>1787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Финансовая помощь бюджетам поселений</vt:lpstr>
      <vt:lpstr>Презентация PowerPoint</vt:lpstr>
      <vt:lpstr>Презентация PowerPoint</vt:lpstr>
      <vt:lpstr>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Budg1</dc:creator>
  <cp:lastModifiedBy>ЖемероваТВ</cp:lastModifiedBy>
  <cp:revision>397</cp:revision>
  <cp:lastPrinted>2021-03-01T07:44:38Z</cp:lastPrinted>
  <dcterms:created xsi:type="dcterms:W3CDTF">2016-02-12T05:41:42Z</dcterms:created>
  <dcterms:modified xsi:type="dcterms:W3CDTF">2021-03-29T06:28:50Z</dcterms:modified>
</cp:coreProperties>
</file>